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9" r:id="rId2"/>
    <p:sldId id="375" r:id="rId3"/>
    <p:sldId id="373" r:id="rId4"/>
    <p:sldId id="374" r:id="rId5"/>
    <p:sldId id="376" r:id="rId6"/>
    <p:sldId id="377" r:id="rId7"/>
    <p:sldId id="380" r:id="rId8"/>
    <p:sldId id="381" r:id="rId9"/>
    <p:sldId id="383" r:id="rId10"/>
    <p:sldId id="382" r:id="rId11"/>
    <p:sldId id="378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44B247"/>
    <a:srgbClr val="D20C7D"/>
    <a:srgbClr val="18FC43"/>
    <a:srgbClr val="C979F5"/>
    <a:srgbClr val="481E68"/>
    <a:srgbClr val="2612B8"/>
    <a:srgbClr val="1E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4" autoAdjust="0"/>
  </p:normalViewPr>
  <p:slideViewPr>
    <p:cSldViewPr>
      <p:cViewPr>
        <p:scale>
          <a:sx n="70" d="100"/>
          <a:sy n="70" d="100"/>
        </p:scale>
        <p:origin x="-147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24F04-2CA6-4A3D-B477-B40D9C90F2C9}" type="doc">
      <dgm:prSet loTypeId="urn:microsoft.com/office/officeart/2005/8/layout/gear1" loCatId="cycle" qsTypeId="urn:microsoft.com/office/officeart/2005/8/quickstyle/simple1" qsCatId="simple" csTypeId="urn:microsoft.com/office/officeart/2005/8/colors/accent0_2" csCatId="mainScheme" phldr="1"/>
      <dgm:spPr/>
    </dgm:pt>
    <dgm:pt modelId="{D47322FB-680D-456A-974A-C1F2A690D6CF}">
      <dgm:prSet phldrT="[Text]"/>
      <dgm:spPr/>
      <dgm:t>
        <a:bodyPr/>
        <a:lstStyle/>
        <a:p>
          <a:r>
            <a:rPr lang="en-GB" b="1" dirty="0" smtClean="0"/>
            <a:t>People</a:t>
          </a:r>
          <a:endParaRPr lang="en-GB" b="1" dirty="0"/>
        </a:p>
      </dgm:t>
    </dgm:pt>
    <dgm:pt modelId="{2998EEEF-ABFC-4DD4-95AB-33AA46AC7540}" type="parTrans" cxnId="{1E5B47F0-4B96-485B-91F1-EE51A091C9A8}">
      <dgm:prSet/>
      <dgm:spPr/>
      <dgm:t>
        <a:bodyPr/>
        <a:lstStyle/>
        <a:p>
          <a:endParaRPr lang="en-GB"/>
        </a:p>
      </dgm:t>
    </dgm:pt>
    <dgm:pt modelId="{0E595937-E55C-4091-B316-B52D3894A882}" type="sibTrans" cxnId="{1E5B47F0-4B96-485B-91F1-EE51A091C9A8}">
      <dgm:prSet/>
      <dgm:spPr/>
      <dgm:t>
        <a:bodyPr/>
        <a:lstStyle/>
        <a:p>
          <a:endParaRPr lang="en-GB"/>
        </a:p>
      </dgm:t>
    </dgm:pt>
    <dgm:pt modelId="{C6079B22-1F21-42EB-81C2-4ED900171C76}">
      <dgm:prSet phldrT="[Text]"/>
      <dgm:spPr/>
      <dgm:t>
        <a:bodyPr/>
        <a:lstStyle/>
        <a:p>
          <a:r>
            <a:rPr lang="en-GB" b="1" dirty="0" smtClean="0"/>
            <a:t>Process</a:t>
          </a:r>
          <a:endParaRPr lang="en-GB" b="1" dirty="0"/>
        </a:p>
      </dgm:t>
    </dgm:pt>
    <dgm:pt modelId="{463832A8-6D51-4E7E-911B-C5ADB605FC43}" type="parTrans" cxnId="{32AB6E24-27FA-4B16-B418-41F130104E92}">
      <dgm:prSet/>
      <dgm:spPr/>
      <dgm:t>
        <a:bodyPr/>
        <a:lstStyle/>
        <a:p>
          <a:endParaRPr lang="en-GB"/>
        </a:p>
      </dgm:t>
    </dgm:pt>
    <dgm:pt modelId="{AE4AEFBD-A010-40D2-BF86-6CF6732F4E80}" type="sibTrans" cxnId="{32AB6E24-27FA-4B16-B418-41F130104E92}">
      <dgm:prSet/>
      <dgm:spPr/>
      <dgm:t>
        <a:bodyPr/>
        <a:lstStyle/>
        <a:p>
          <a:endParaRPr lang="en-GB"/>
        </a:p>
      </dgm:t>
    </dgm:pt>
    <dgm:pt modelId="{55A536DD-4260-4C08-BA46-15BC69484EAB}">
      <dgm:prSet phldrT="[Text]"/>
      <dgm:spPr/>
      <dgm:t>
        <a:bodyPr/>
        <a:lstStyle/>
        <a:p>
          <a:r>
            <a:rPr lang="en-GB" b="1" dirty="0" smtClean="0"/>
            <a:t>Platforms</a:t>
          </a:r>
          <a:endParaRPr lang="en-GB" b="1" dirty="0"/>
        </a:p>
      </dgm:t>
    </dgm:pt>
    <dgm:pt modelId="{25367BC3-6F3E-4FA7-BDC1-3AAD7ABF7D1D}" type="parTrans" cxnId="{51143BA1-9A60-4EDF-B845-10AF0326B889}">
      <dgm:prSet/>
      <dgm:spPr/>
      <dgm:t>
        <a:bodyPr/>
        <a:lstStyle/>
        <a:p>
          <a:endParaRPr lang="en-GB"/>
        </a:p>
      </dgm:t>
    </dgm:pt>
    <dgm:pt modelId="{0D6016DE-E8F6-4C97-B47A-9AE854FEB365}" type="sibTrans" cxnId="{51143BA1-9A60-4EDF-B845-10AF0326B889}">
      <dgm:prSet/>
      <dgm:spPr/>
      <dgm:t>
        <a:bodyPr/>
        <a:lstStyle/>
        <a:p>
          <a:endParaRPr lang="en-GB"/>
        </a:p>
      </dgm:t>
    </dgm:pt>
    <dgm:pt modelId="{3700C84D-5498-482F-A82B-CD0DA9A91A14}" type="pres">
      <dgm:prSet presAssocID="{08324F04-2CA6-4A3D-B477-B40D9C90F2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5282FA3-F7E3-4EEC-8809-DBD7CF204A7F}" type="pres">
      <dgm:prSet presAssocID="{D47322FB-680D-456A-974A-C1F2A690D6C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7DC87-DEF5-45CA-A6FE-89C431001EE8}" type="pres">
      <dgm:prSet presAssocID="{D47322FB-680D-456A-974A-C1F2A690D6CF}" presName="gear1srcNode" presStyleLbl="node1" presStyleIdx="0" presStyleCnt="3"/>
      <dgm:spPr/>
      <dgm:t>
        <a:bodyPr/>
        <a:lstStyle/>
        <a:p>
          <a:endParaRPr lang="en-GB"/>
        </a:p>
      </dgm:t>
    </dgm:pt>
    <dgm:pt modelId="{D29C3A1F-7D0A-4417-9152-03D65D852327}" type="pres">
      <dgm:prSet presAssocID="{D47322FB-680D-456A-974A-C1F2A690D6CF}" presName="gear1dstNode" presStyleLbl="node1" presStyleIdx="0" presStyleCnt="3"/>
      <dgm:spPr/>
      <dgm:t>
        <a:bodyPr/>
        <a:lstStyle/>
        <a:p>
          <a:endParaRPr lang="en-GB"/>
        </a:p>
      </dgm:t>
    </dgm:pt>
    <dgm:pt modelId="{D9ABC629-F46F-4F43-89E1-CFB30FDDE72B}" type="pres">
      <dgm:prSet presAssocID="{C6079B22-1F21-42EB-81C2-4ED900171C7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FCFBF1-0B16-47FC-9F88-5D2E8E6009F2}" type="pres">
      <dgm:prSet presAssocID="{C6079B22-1F21-42EB-81C2-4ED900171C76}" presName="gear2srcNode" presStyleLbl="node1" presStyleIdx="1" presStyleCnt="3"/>
      <dgm:spPr/>
      <dgm:t>
        <a:bodyPr/>
        <a:lstStyle/>
        <a:p>
          <a:endParaRPr lang="en-GB"/>
        </a:p>
      </dgm:t>
    </dgm:pt>
    <dgm:pt modelId="{902EB8EF-92E7-482E-86EA-4A0CCA54722D}" type="pres">
      <dgm:prSet presAssocID="{C6079B22-1F21-42EB-81C2-4ED900171C76}" presName="gear2dstNode" presStyleLbl="node1" presStyleIdx="1" presStyleCnt="3"/>
      <dgm:spPr/>
      <dgm:t>
        <a:bodyPr/>
        <a:lstStyle/>
        <a:p>
          <a:endParaRPr lang="en-GB"/>
        </a:p>
      </dgm:t>
    </dgm:pt>
    <dgm:pt modelId="{A0BF8B34-9CC5-43D3-80B4-A33A84DB29EB}" type="pres">
      <dgm:prSet presAssocID="{55A536DD-4260-4C08-BA46-15BC69484EAB}" presName="gear3" presStyleLbl="node1" presStyleIdx="2" presStyleCnt="3"/>
      <dgm:spPr/>
      <dgm:t>
        <a:bodyPr/>
        <a:lstStyle/>
        <a:p>
          <a:endParaRPr lang="en-GB"/>
        </a:p>
      </dgm:t>
    </dgm:pt>
    <dgm:pt modelId="{70085C31-493C-4CFB-8624-58AD8EEAE2A2}" type="pres">
      <dgm:prSet presAssocID="{55A536DD-4260-4C08-BA46-15BC69484EA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A3115-342C-450E-BA3E-D4C329B2DE1D}" type="pres">
      <dgm:prSet presAssocID="{55A536DD-4260-4C08-BA46-15BC69484EAB}" presName="gear3srcNode" presStyleLbl="node1" presStyleIdx="2" presStyleCnt="3"/>
      <dgm:spPr/>
      <dgm:t>
        <a:bodyPr/>
        <a:lstStyle/>
        <a:p>
          <a:endParaRPr lang="en-GB"/>
        </a:p>
      </dgm:t>
    </dgm:pt>
    <dgm:pt modelId="{942BEA7A-94AD-456D-B0C9-A3E8ABEE5F55}" type="pres">
      <dgm:prSet presAssocID="{55A536DD-4260-4C08-BA46-15BC69484EAB}" presName="gear3dstNode" presStyleLbl="node1" presStyleIdx="2" presStyleCnt="3"/>
      <dgm:spPr/>
      <dgm:t>
        <a:bodyPr/>
        <a:lstStyle/>
        <a:p>
          <a:endParaRPr lang="en-GB"/>
        </a:p>
      </dgm:t>
    </dgm:pt>
    <dgm:pt modelId="{8B952A19-7623-456E-BBD9-2B5C146622C8}" type="pres">
      <dgm:prSet presAssocID="{0E595937-E55C-4091-B316-B52D3894A882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52A81945-4E0D-420F-B9EE-9D59A792C256}" type="pres">
      <dgm:prSet presAssocID="{AE4AEFBD-A010-40D2-BF86-6CF6732F4E80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0587F47-67E0-458E-BD91-4F4063639629}" type="pres">
      <dgm:prSet presAssocID="{0D6016DE-E8F6-4C97-B47A-9AE854FEB365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C7600564-CC47-4859-ADA9-912D867220C1}" type="presOf" srcId="{D47322FB-680D-456A-974A-C1F2A690D6CF}" destId="{F5282FA3-F7E3-4EEC-8809-DBD7CF204A7F}" srcOrd="0" destOrd="0" presId="urn:microsoft.com/office/officeart/2005/8/layout/gear1"/>
    <dgm:cxn modelId="{1E5B47F0-4B96-485B-91F1-EE51A091C9A8}" srcId="{08324F04-2CA6-4A3D-B477-B40D9C90F2C9}" destId="{D47322FB-680D-456A-974A-C1F2A690D6CF}" srcOrd="0" destOrd="0" parTransId="{2998EEEF-ABFC-4DD4-95AB-33AA46AC7540}" sibTransId="{0E595937-E55C-4091-B316-B52D3894A882}"/>
    <dgm:cxn modelId="{7BA82D16-E616-41F7-A2EE-F8B534930164}" type="presOf" srcId="{55A536DD-4260-4C08-BA46-15BC69484EAB}" destId="{70085C31-493C-4CFB-8624-58AD8EEAE2A2}" srcOrd="1" destOrd="0" presId="urn:microsoft.com/office/officeart/2005/8/layout/gear1"/>
    <dgm:cxn modelId="{8D13C800-515C-47BC-B572-A1A3818BEF9D}" type="presOf" srcId="{0E595937-E55C-4091-B316-B52D3894A882}" destId="{8B952A19-7623-456E-BBD9-2B5C146622C8}" srcOrd="0" destOrd="0" presId="urn:microsoft.com/office/officeart/2005/8/layout/gear1"/>
    <dgm:cxn modelId="{1A8923D5-6E7F-43F0-A4B9-047503777778}" type="presOf" srcId="{55A536DD-4260-4C08-BA46-15BC69484EAB}" destId="{942BEA7A-94AD-456D-B0C9-A3E8ABEE5F55}" srcOrd="3" destOrd="0" presId="urn:microsoft.com/office/officeart/2005/8/layout/gear1"/>
    <dgm:cxn modelId="{32AB6E24-27FA-4B16-B418-41F130104E92}" srcId="{08324F04-2CA6-4A3D-B477-B40D9C90F2C9}" destId="{C6079B22-1F21-42EB-81C2-4ED900171C76}" srcOrd="1" destOrd="0" parTransId="{463832A8-6D51-4E7E-911B-C5ADB605FC43}" sibTransId="{AE4AEFBD-A010-40D2-BF86-6CF6732F4E80}"/>
    <dgm:cxn modelId="{FC4F5FE4-E1C7-477F-8C06-D10703D15F6E}" type="presOf" srcId="{AE4AEFBD-A010-40D2-BF86-6CF6732F4E80}" destId="{52A81945-4E0D-420F-B9EE-9D59A792C256}" srcOrd="0" destOrd="0" presId="urn:microsoft.com/office/officeart/2005/8/layout/gear1"/>
    <dgm:cxn modelId="{E93E0A3E-D289-4F7A-9FD9-444F45A0E148}" type="presOf" srcId="{0D6016DE-E8F6-4C97-B47A-9AE854FEB365}" destId="{B0587F47-67E0-458E-BD91-4F4063639629}" srcOrd="0" destOrd="0" presId="urn:microsoft.com/office/officeart/2005/8/layout/gear1"/>
    <dgm:cxn modelId="{1667EAA6-8106-4FBF-B4E3-77294EAC0E7C}" type="presOf" srcId="{55A536DD-4260-4C08-BA46-15BC69484EAB}" destId="{A0BF8B34-9CC5-43D3-80B4-A33A84DB29EB}" srcOrd="0" destOrd="0" presId="urn:microsoft.com/office/officeart/2005/8/layout/gear1"/>
    <dgm:cxn modelId="{6DE6F348-AFAB-4893-8C42-F63B0056981E}" type="presOf" srcId="{C6079B22-1F21-42EB-81C2-4ED900171C76}" destId="{D9ABC629-F46F-4F43-89E1-CFB30FDDE72B}" srcOrd="0" destOrd="0" presId="urn:microsoft.com/office/officeart/2005/8/layout/gear1"/>
    <dgm:cxn modelId="{53E3F184-8AF2-4768-B61E-7C1EB9D9CC22}" type="presOf" srcId="{C6079B22-1F21-42EB-81C2-4ED900171C76}" destId="{902EB8EF-92E7-482E-86EA-4A0CCA54722D}" srcOrd="2" destOrd="0" presId="urn:microsoft.com/office/officeart/2005/8/layout/gear1"/>
    <dgm:cxn modelId="{1591D5A8-4C34-4B55-9A45-D77D566C6F9B}" type="presOf" srcId="{D47322FB-680D-456A-974A-C1F2A690D6CF}" destId="{D29C3A1F-7D0A-4417-9152-03D65D852327}" srcOrd="2" destOrd="0" presId="urn:microsoft.com/office/officeart/2005/8/layout/gear1"/>
    <dgm:cxn modelId="{6CB73688-00CF-4435-BA4E-4191C11F25B5}" type="presOf" srcId="{C6079B22-1F21-42EB-81C2-4ED900171C76}" destId="{74FCFBF1-0B16-47FC-9F88-5D2E8E6009F2}" srcOrd="1" destOrd="0" presId="urn:microsoft.com/office/officeart/2005/8/layout/gear1"/>
    <dgm:cxn modelId="{BB5855E6-B47A-4C11-87E0-C80B66F1D6F6}" type="presOf" srcId="{08324F04-2CA6-4A3D-B477-B40D9C90F2C9}" destId="{3700C84D-5498-482F-A82B-CD0DA9A91A14}" srcOrd="0" destOrd="0" presId="urn:microsoft.com/office/officeart/2005/8/layout/gear1"/>
    <dgm:cxn modelId="{51143BA1-9A60-4EDF-B845-10AF0326B889}" srcId="{08324F04-2CA6-4A3D-B477-B40D9C90F2C9}" destId="{55A536DD-4260-4C08-BA46-15BC69484EAB}" srcOrd="2" destOrd="0" parTransId="{25367BC3-6F3E-4FA7-BDC1-3AAD7ABF7D1D}" sibTransId="{0D6016DE-E8F6-4C97-B47A-9AE854FEB365}"/>
    <dgm:cxn modelId="{758CE2DB-5F0A-48AB-AEE3-65201717A592}" type="presOf" srcId="{D47322FB-680D-456A-974A-C1F2A690D6CF}" destId="{5917DC87-DEF5-45CA-A6FE-89C431001EE8}" srcOrd="1" destOrd="0" presId="urn:microsoft.com/office/officeart/2005/8/layout/gear1"/>
    <dgm:cxn modelId="{DC21D8A1-1A46-437C-AC22-040AF2F7E7EF}" type="presOf" srcId="{55A536DD-4260-4C08-BA46-15BC69484EAB}" destId="{562A3115-342C-450E-BA3E-D4C329B2DE1D}" srcOrd="2" destOrd="0" presId="urn:microsoft.com/office/officeart/2005/8/layout/gear1"/>
    <dgm:cxn modelId="{3FA3D8CB-39DF-400F-810B-56DA6441FA9A}" type="presParOf" srcId="{3700C84D-5498-482F-A82B-CD0DA9A91A14}" destId="{F5282FA3-F7E3-4EEC-8809-DBD7CF204A7F}" srcOrd="0" destOrd="0" presId="urn:microsoft.com/office/officeart/2005/8/layout/gear1"/>
    <dgm:cxn modelId="{9F3B63A0-CD72-4CAF-AA34-EB8936A868B8}" type="presParOf" srcId="{3700C84D-5498-482F-A82B-CD0DA9A91A14}" destId="{5917DC87-DEF5-45CA-A6FE-89C431001EE8}" srcOrd="1" destOrd="0" presId="urn:microsoft.com/office/officeart/2005/8/layout/gear1"/>
    <dgm:cxn modelId="{DE13A410-26A2-45DB-86EB-F51B55041C64}" type="presParOf" srcId="{3700C84D-5498-482F-A82B-CD0DA9A91A14}" destId="{D29C3A1F-7D0A-4417-9152-03D65D852327}" srcOrd="2" destOrd="0" presId="urn:microsoft.com/office/officeart/2005/8/layout/gear1"/>
    <dgm:cxn modelId="{D8C6C371-E027-4147-BE5B-D7B59F65F01A}" type="presParOf" srcId="{3700C84D-5498-482F-A82B-CD0DA9A91A14}" destId="{D9ABC629-F46F-4F43-89E1-CFB30FDDE72B}" srcOrd="3" destOrd="0" presId="urn:microsoft.com/office/officeart/2005/8/layout/gear1"/>
    <dgm:cxn modelId="{9FED2238-C54D-4EAF-AE0C-870718F0A689}" type="presParOf" srcId="{3700C84D-5498-482F-A82B-CD0DA9A91A14}" destId="{74FCFBF1-0B16-47FC-9F88-5D2E8E6009F2}" srcOrd="4" destOrd="0" presId="urn:microsoft.com/office/officeart/2005/8/layout/gear1"/>
    <dgm:cxn modelId="{3CE89EA0-2520-4BDF-A71D-951996C17798}" type="presParOf" srcId="{3700C84D-5498-482F-A82B-CD0DA9A91A14}" destId="{902EB8EF-92E7-482E-86EA-4A0CCA54722D}" srcOrd="5" destOrd="0" presId="urn:microsoft.com/office/officeart/2005/8/layout/gear1"/>
    <dgm:cxn modelId="{4EAD8D23-E747-4FEB-9D93-8B8333F377DD}" type="presParOf" srcId="{3700C84D-5498-482F-A82B-CD0DA9A91A14}" destId="{A0BF8B34-9CC5-43D3-80B4-A33A84DB29EB}" srcOrd="6" destOrd="0" presId="urn:microsoft.com/office/officeart/2005/8/layout/gear1"/>
    <dgm:cxn modelId="{AB96033B-987F-4F2B-A979-89578C20DB99}" type="presParOf" srcId="{3700C84D-5498-482F-A82B-CD0DA9A91A14}" destId="{70085C31-493C-4CFB-8624-58AD8EEAE2A2}" srcOrd="7" destOrd="0" presId="urn:microsoft.com/office/officeart/2005/8/layout/gear1"/>
    <dgm:cxn modelId="{3F85D00B-EE5D-41CA-97F0-B62A467E4829}" type="presParOf" srcId="{3700C84D-5498-482F-A82B-CD0DA9A91A14}" destId="{562A3115-342C-450E-BA3E-D4C329B2DE1D}" srcOrd="8" destOrd="0" presId="urn:microsoft.com/office/officeart/2005/8/layout/gear1"/>
    <dgm:cxn modelId="{5501ABCA-287B-450F-963A-A5D0B3A87380}" type="presParOf" srcId="{3700C84D-5498-482F-A82B-CD0DA9A91A14}" destId="{942BEA7A-94AD-456D-B0C9-A3E8ABEE5F55}" srcOrd="9" destOrd="0" presId="urn:microsoft.com/office/officeart/2005/8/layout/gear1"/>
    <dgm:cxn modelId="{19F7EBEF-F49F-47D9-9698-BC7624C304B7}" type="presParOf" srcId="{3700C84D-5498-482F-A82B-CD0DA9A91A14}" destId="{8B952A19-7623-456E-BBD9-2B5C146622C8}" srcOrd="10" destOrd="0" presId="urn:microsoft.com/office/officeart/2005/8/layout/gear1"/>
    <dgm:cxn modelId="{F92FCC61-5B54-471A-80C6-AC254CD890FD}" type="presParOf" srcId="{3700C84D-5498-482F-A82B-CD0DA9A91A14}" destId="{52A81945-4E0D-420F-B9EE-9D59A792C256}" srcOrd="11" destOrd="0" presId="urn:microsoft.com/office/officeart/2005/8/layout/gear1"/>
    <dgm:cxn modelId="{A64A86C9-4BBE-438A-93CC-45F6BC4A778E}" type="presParOf" srcId="{3700C84D-5498-482F-A82B-CD0DA9A91A14}" destId="{B0587F47-67E0-458E-BD91-4F406363962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A791F-4CA0-4C02-A7A6-5CC08752F407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A905367-A0A3-421B-A6CB-4D5C361F6663}">
      <dgm:prSet phldrT="[Text]" custT="1"/>
      <dgm:spPr/>
      <dgm:t>
        <a:bodyPr/>
        <a:lstStyle/>
        <a:p>
          <a:r>
            <a:rPr lang="en-GB" sz="1800" dirty="0" smtClean="0"/>
            <a:t>Drive up service standards</a:t>
          </a:r>
          <a:endParaRPr lang="en-GB" sz="1800" dirty="0"/>
        </a:p>
      </dgm:t>
    </dgm:pt>
    <dgm:pt modelId="{26909476-B42C-43FE-BA88-7CA7DE2EDC5E}" type="parTrans" cxnId="{FEC6F59A-FA7E-4A15-BDC7-2D8E50725733}">
      <dgm:prSet/>
      <dgm:spPr/>
      <dgm:t>
        <a:bodyPr/>
        <a:lstStyle/>
        <a:p>
          <a:endParaRPr lang="en-GB"/>
        </a:p>
      </dgm:t>
    </dgm:pt>
    <dgm:pt modelId="{11517B3D-827F-4541-8B68-6FE33F3E3202}" type="sibTrans" cxnId="{FEC6F59A-FA7E-4A15-BDC7-2D8E50725733}">
      <dgm:prSet/>
      <dgm:spPr/>
      <dgm:t>
        <a:bodyPr/>
        <a:lstStyle/>
        <a:p>
          <a:endParaRPr lang="en-GB"/>
        </a:p>
      </dgm:t>
    </dgm:pt>
    <dgm:pt modelId="{774D0D19-D8D7-4FDC-A5CD-F57A4261345D}">
      <dgm:prSet phldrT="[Text]" custT="1"/>
      <dgm:spPr/>
      <dgm:t>
        <a:bodyPr/>
        <a:lstStyle/>
        <a:p>
          <a:r>
            <a:rPr lang="en-GB" sz="1800" dirty="0" smtClean="0"/>
            <a:t>Drive out waste &amp; inefficiency</a:t>
          </a:r>
          <a:endParaRPr lang="en-GB" sz="1800" dirty="0"/>
        </a:p>
      </dgm:t>
    </dgm:pt>
    <dgm:pt modelId="{18C764BB-27C0-4E5B-BE71-FB583A03046E}" type="parTrans" cxnId="{38464C40-B42B-42A8-B2CA-6F5EC26CBC8F}">
      <dgm:prSet/>
      <dgm:spPr/>
      <dgm:t>
        <a:bodyPr/>
        <a:lstStyle/>
        <a:p>
          <a:endParaRPr lang="en-GB"/>
        </a:p>
      </dgm:t>
    </dgm:pt>
    <dgm:pt modelId="{07A33FBA-57FA-4D58-A4EF-EFE974DD9DFE}" type="sibTrans" cxnId="{38464C40-B42B-42A8-B2CA-6F5EC26CBC8F}">
      <dgm:prSet/>
      <dgm:spPr/>
      <dgm:t>
        <a:bodyPr/>
        <a:lstStyle/>
        <a:p>
          <a:endParaRPr lang="en-GB"/>
        </a:p>
      </dgm:t>
    </dgm:pt>
    <dgm:pt modelId="{2EA625E1-D0D1-4A82-B888-0C5B86B6A67B}" type="pres">
      <dgm:prSet presAssocID="{702A791F-4CA0-4C02-A7A6-5CC08752F40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4CAC2B-7195-4CC4-B09F-78682E4DDB87}" type="pres">
      <dgm:prSet presAssocID="{6A905367-A0A3-421B-A6CB-4D5C361F6663}" presName="upArrow" presStyleLbl="node1" presStyleIdx="0" presStyleCnt="2"/>
      <dgm:spPr>
        <a:solidFill>
          <a:srgbClr val="D20C7D"/>
        </a:solidFill>
      </dgm:spPr>
    </dgm:pt>
    <dgm:pt modelId="{83CECD71-4364-4C6E-B7B8-B7DACC446579}" type="pres">
      <dgm:prSet presAssocID="{6A905367-A0A3-421B-A6CB-4D5C361F666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1C3ABE-3D54-4858-905E-4695B3140B77}" type="pres">
      <dgm:prSet presAssocID="{774D0D19-D8D7-4FDC-A5CD-F57A4261345D}" presName="downArrow" presStyleLbl="node1" presStyleIdx="1" presStyleCnt="2"/>
      <dgm:spPr>
        <a:solidFill>
          <a:srgbClr val="7030A0"/>
        </a:solidFill>
      </dgm:spPr>
    </dgm:pt>
    <dgm:pt modelId="{0C8011DF-477B-417F-831F-F41A11BEB470}" type="pres">
      <dgm:prSet presAssocID="{774D0D19-D8D7-4FDC-A5CD-F57A4261345D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09642A-E9D6-4156-A141-CE309C5D0501}" type="presOf" srcId="{702A791F-4CA0-4C02-A7A6-5CC08752F407}" destId="{2EA625E1-D0D1-4A82-B888-0C5B86B6A67B}" srcOrd="0" destOrd="0" presId="urn:microsoft.com/office/officeart/2005/8/layout/arrow4"/>
    <dgm:cxn modelId="{DD78D9BA-1F86-4736-B10C-2AB0F95B5AFB}" type="presOf" srcId="{6A905367-A0A3-421B-A6CB-4D5C361F6663}" destId="{83CECD71-4364-4C6E-B7B8-B7DACC446579}" srcOrd="0" destOrd="0" presId="urn:microsoft.com/office/officeart/2005/8/layout/arrow4"/>
    <dgm:cxn modelId="{38464C40-B42B-42A8-B2CA-6F5EC26CBC8F}" srcId="{702A791F-4CA0-4C02-A7A6-5CC08752F407}" destId="{774D0D19-D8D7-4FDC-A5CD-F57A4261345D}" srcOrd="1" destOrd="0" parTransId="{18C764BB-27C0-4E5B-BE71-FB583A03046E}" sibTransId="{07A33FBA-57FA-4D58-A4EF-EFE974DD9DFE}"/>
    <dgm:cxn modelId="{130ED6E4-E0F5-47B9-BAF0-360798DBAEBC}" type="presOf" srcId="{774D0D19-D8D7-4FDC-A5CD-F57A4261345D}" destId="{0C8011DF-477B-417F-831F-F41A11BEB470}" srcOrd="0" destOrd="0" presId="urn:microsoft.com/office/officeart/2005/8/layout/arrow4"/>
    <dgm:cxn modelId="{FEC6F59A-FA7E-4A15-BDC7-2D8E50725733}" srcId="{702A791F-4CA0-4C02-A7A6-5CC08752F407}" destId="{6A905367-A0A3-421B-A6CB-4D5C361F6663}" srcOrd="0" destOrd="0" parTransId="{26909476-B42C-43FE-BA88-7CA7DE2EDC5E}" sibTransId="{11517B3D-827F-4541-8B68-6FE33F3E3202}"/>
    <dgm:cxn modelId="{C877025A-7C8F-4DFD-A6F6-3ABC145B6148}" type="presParOf" srcId="{2EA625E1-D0D1-4A82-B888-0C5B86B6A67B}" destId="{7D4CAC2B-7195-4CC4-B09F-78682E4DDB87}" srcOrd="0" destOrd="0" presId="urn:microsoft.com/office/officeart/2005/8/layout/arrow4"/>
    <dgm:cxn modelId="{BC7BC64C-73B6-4948-9407-4D7C38F24EE1}" type="presParOf" srcId="{2EA625E1-D0D1-4A82-B888-0C5B86B6A67B}" destId="{83CECD71-4364-4C6E-B7B8-B7DACC446579}" srcOrd="1" destOrd="0" presId="urn:microsoft.com/office/officeart/2005/8/layout/arrow4"/>
    <dgm:cxn modelId="{7DCA26E5-1BA6-47E9-AE41-9009FBE8FE6E}" type="presParOf" srcId="{2EA625E1-D0D1-4A82-B888-0C5B86B6A67B}" destId="{081C3ABE-3D54-4858-905E-4695B3140B77}" srcOrd="2" destOrd="0" presId="urn:microsoft.com/office/officeart/2005/8/layout/arrow4"/>
    <dgm:cxn modelId="{B89E1C83-726A-463C-B8F1-473548A0EC91}" type="presParOf" srcId="{2EA625E1-D0D1-4A82-B888-0C5B86B6A67B}" destId="{0C8011DF-477B-417F-831F-F41A11BEB47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23EBC-F250-475A-8406-2E26E6452156}" type="doc">
      <dgm:prSet loTypeId="urn:microsoft.com/office/officeart/2005/8/layout/gear1" loCatId="relationship" qsTypeId="urn:microsoft.com/office/officeart/2005/8/quickstyle/simple1" qsCatId="simple" csTypeId="urn:microsoft.com/office/officeart/2005/8/colors/accent0_2" csCatId="mainScheme" phldr="1"/>
      <dgm:spPr/>
    </dgm:pt>
    <dgm:pt modelId="{F5015382-7907-4CA0-9BB9-FD4963A2995C}">
      <dgm:prSet phldrT="[Text]"/>
      <dgm:spPr/>
      <dgm:t>
        <a:bodyPr/>
        <a:lstStyle/>
        <a:p>
          <a:r>
            <a:rPr lang="en-GB" b="1" dirty="0" smtClean="0"/>
            <a:t>Customer</a:t>
          </a:r>
          <a:endParaRPr lang="en-GB" b="1" dirty="0"/>
        </a:p>
      </dgm:t>
    </dgm:pt>
    <dgm:pt modelId="{0DB1EB70-41FD-4794-B2BA-4E4B415F4643}" type="parTrans" cxnId="{7BD65509-58AD-4A58-9552-8A317482619F}">
      <dgm:prSet/>
      <dgm:spPr/>
      <dgm:t>
        <a:bodyPr/>
        <a:lstStyle/>
        <a:p>
          <a:endParaRPr lang="en-GB"/>
        </a:p>
      </dgm:t>
    </dgm:pt>
    <dgm:pt modelId="{A4A27C04-1021-4F04-AD78-9E99B9B5E2D0}" type="sibTrans" cxnId="{7BD65509-58AD-4A58-9552-8A317482619F}">
      <dgm:prSet/>
      <dgm:spPr/>
      <dgm:t>
        <a:bodyPr/>
        <a:lstStyle/>
        <a:p>
          <a:endParaRPr lang="en-GB"/>
        </a:p>
      </dgm:t>
    </dgm:pt>
    <dgm:pt modelId="{9169056E-63A6-4C3F-87BA-5F66D64CEEAD}">
      <dgm:prSet phldrT="[Text]"/>
      <dgm:spPr/>
      <dgm:t>
        <a:bodyPr/>
        <a:lstStyle/>
        <a:p>
          <a:r>
            <a:rPr lang="en-GB" b="1" dirty="0" smtClean="0"/>
            <a:t>Service</a:t>
          </a:r>
          <a:endParaRPr lang="en-GB" b="1" dirty="0"/>
        </a:p>
      </dgm:t>
    </dgm:pt>
    <dgm:pt modelId="{9D158B89-6908-427F-8462-284212879E2F}" type="parTrans" cxnId="{FA2F8689-6368-41CD-A308-E8AFAA2BFF9D}">
      <dgm:prSet/>
      <dgm:spPr/>
      <dgm:t>
        <a:bodyPr/>
        <a:lstStyle/>
        <a:p>
          <a:endParaRPr lang="en-GB"/>
        </a:p>
      </dgm:t>
    </dgm:pt>
    <dgm:pt modelId="{DD1407B7-7749-404B-955F-FDDC1DC0CD12}" type="sibTrans" cxnId="{FA2F8689-6368-41CD-A308-E8AFAA2BFF9D}">
      <dgm:prSet/>
      <dgm:spPr/>
      <dgm:t>
        <a:bodyPr/>
        <a:lstStyle/>
        <a:p>
          <a:endParaRPr lang="en-GB"/>
        </a:p>
      </dgm:t>
    </dgm:pt>
    <dgm:pt modelId="{9B3F520A-A221-4D3E-B796-87BA90D09FF5}" type="pres">
      <dgm:prSet presAssocID="{96E23EBC-F250-475A-8406-2E26E64521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FC709BB-A228-4528-BB14-5090CB70FDF6}" type="pres">
      <dgm:prSet presAssocID="{F5015382-7907-4CA0-9BB9-FD4963A2995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BA2412-07CD-49AC-8DDA-35B77BB7EE4D}" type="pres">
      <dgm:prSet presAssocID="{F5015382-7907-4CA0-9BB9-FD4963A2995C}" presName="gear1srcNode" presStyleLbl="node1" presStyleIdx="0" presStyleCnt="2"/>
      <dgm:spPr/>
      <dgm:t>
        <a:bodyPr/>
        <a:lstStyle/>
        <a:p>
          <a:endParaRPr lang="en-GB"/>
        </a:p>
      </dgm:t>
    </dgm:pt>
    <dgm:pt modelId="{D2ABCB88-E37F-4018-A52F-64469E5C2262}" type="pres">
      <dgm:prSet presAssocID="{F5015382-7907-4CA0-9BB9-FD4963A2995C}" presName="gear1dstNode" presStyleLbl="node1" presStyleIdx="0" presStyleCnt="2"/>
      <dgm:spPr/>
      <dgm:t>
        <a:bodyPr/>
        <a:lstStyle/>
        <a:p>
          <a:endParaRPr lang="en-GB"/>
        </a:p>
      </dgm:t>
    </dgm:pt>
    <dgm:pt modelId="{11F61D33-2B6F-4E0A-B825-D69D0FFDFB87}" type="pres">
      <dgm:prSet presAssocID="{9169056E-63A6-4C3F-87BA-5F66D64CEEAD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EE080-92B8-4845-A693-06C9587E6678}" type="pres">
      <dgm:prSet presAssocID="{9169056E-63A6-4C3F-87BA-5F66D64CEEAD}" presName="gear2srcNode" presStyleLbl="node1" presStyleIdx="1" presStyleCnt="2"/>
      <dgm:spPr/>
      <dgm:t>
        <a:bodyPr/>
        <a:lstStyle/>
        <a:p>
          <a:endParaRPr lang="en-GB"/>
        </a:p>
      </dgm:t>
    </dgm:pt>
    <dgm:pt modelId="{661CDCEA-E89C-456B-9192-A66FA3314C89}" type="pres">
      <dgm:prSet presAssocID="{9169056E-63A6-4C3F-87BA-5F66D64CEEAD}" presName="gear2dstNode" presStyleLbl="node1" presStyleIdx="1" presStyleCnt="2"/>
      <dgm:spPr/>
      <dgm:t>
        <a:bodyPr/>
        <a:lstStyle/>
        <a:p>
          <a:endParaRPr lang="en-GB"/>
        </a:p>
      </dgm:t>
    </dgm:pt>
    <dgm:pt modelId="{37624364-4AB8-4128-B846-0217F3BCC987}" type="pres">
      <dgm:prSet presAssocID="{A4A27C04-1021-4F04-AD78-9E99B9B5E2D0}" presName="connector1" presStyleLbl="sibTrans2D1" presStyleIdx="0" presStyleCnt="2"/>
      <dgm:spPr/>
      <dgm:t>
        <a:bodyPr/>
        <a:lstStyle/>
        <a:p>
          <a:endParaRPr lang="en-GB"/>
        </a:p>
      </dgm:t>
    </dgm:pt>
    <dgm:pt modelId="{EA85CF38-1868-402F-A4DB-FBF4E2F0DD80}" type="pres">
      <dgm:prSet presAssocID="{DD1407B7-7749-404B-955F-FDDC1DC0CD12}" presName="connector2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F366B90C-2A5A-4308-84F4-9AA1D3CB3C87}" type="presOf" srcId="{F5015382-7907-4CA0-9BB9-FD4963A2995C}" destId="{D2ABCB88-E37F-4018-A52F-64469E5C2262}" srcOrd="2" destOrd="0" presId="urn:microsoft.com/office/officeart/2005/8/layout/gear1"/>
    <dgm:cxn modelId="{FF99E265-DB35-4FB9-B881-833CA010FE8F}" type="presOf" srcId="{DD1407B7-7749-404B-955F-FDDC1DC0CD12}" destId="{EA85CF38-1868-402F-A4DB-FBF4E2F0DD80}" srcOrd="0" destOrd="0" presId="urn:microsoft.com/office/officeart/2005/8/layout/gear1"/>
    <dgm:cxn modelId="{FA2F8689-6368-41CD-A308-E8AFAA2BFF9D}" srcId="{96E23EBC-F250-475A-8406-2E26E6452156}" destId="{9169056E-63A6-4C3F-87BA-5F66D64CEEAD}" srcOrd="1" destOrd="0" parTransId="{9D158B89-6908-427F-8462-284212879E2F}" sibTransId="{DD1407B7-7749-404B-955F-FDDC1DC0CD12}"/>
    <dgm:cxn modelId="{E1110616-808B-4D75-8A6E-18E8F13B01D8}" type="presOf" srcId="{96E23EBC-F250-475A-8406-2E26E6452156}" destId="{9B3F520A-A221-4D3E-B796-87BA90D09FF5}" srcOrd="0" destOrd="0" presId="urn:microsoft.com/office/officeart/2005/8/layout/gear1"/>
    <dgm:cxn modelId="{C9CE31C7-42AF-42DB-8523-D88BB4D714AD}" type="presOf" srcId="{F5015382-7907-4CA0-9BB9-FD4963A2995C}" destId="{2FC709BB-A228-4528-BB14-5090CB70FDF6}" srcOrd="0" destOrd="0" presId="urn:microsoft.com/office/officeart/2005/8/layout/gear1"/>
    <dgm:cxn modelId="{AF07BC44-B5BA-4007-97FA-4E75A325237A}" type="presOf" srcId="{9169056E-63A6-4C3F-87BA-5F66D64CEEAD}" destId="{661CDCEA-E89C-456B-9192-A66FA3314C89}" srcOrd="2" destOrd="0" presId="urn:microsoft.com/office/officeart/2005/8/layout/gear1"/>
    <dgm:cxn modelId="{5BF7FAEA-43EA-4B81-BA3D-691B4EA9D2F3}" type="presOf" srcId="{9169056E-63A6-4C3F-87BA-5F66D64CEEAD}" destId="{11F61D33-2B6F-4E0A-B825-D69D0FFDFB87}" srcOrd="0" destOrd="0" presId="urn:microsoft.com/office/officeart/2005/8/layout/gear1"/>
    <dgm:cxn modelId="{337DFA73-134B-4F04-B8D2-A14B1BE1EC12}" type="presOf" srcId="{F5015382-7907-4CA0-9BB9-FD4963A2995C}" destId="{F9BA2412-07CD-49AC-8DDA-35B77BB7EE4D}" srcOrd="1" destOrd="0" presId="urn:microsoft.com/office/officeart/2005/8/layout/gear1"/>
    <dgm:cxn modelId="{390792FB-AF96-4A1C-BABC-4D05461218F7}" type="presOf" srcId="{9169056E-63A6-4C3F-87BA-5F66D64CEEAD}" destId="{E41EE080-92B8-4845-A693-06C9587E6678}" srcOrd="1" destOrd="0" presId="urn:microsoft.com/office/officeart/2005/8/layout/gear1"/>
    <dgm:cxn modelId="{3C338395-3B56-4EE5-A045-1A08672048D6}" type="presOf" srcId="{A4A27C04-1021-4F04-AD78-9E99B9B5E2D0}" destId="{37624364-4AB8-4128-B846-0217F3BCC987}" srcOrd="0" destOrd="0" presId="urn:microsoft.com/office/officeart/2005/8/layout/gear1"/>
    <dgm:cxn modelId="{7BD65509-58AD-4A58-9552-8A317482619F}" srcId="{96E23EBC-F250-475A-8406-2E26E6452156}" destId="{F5015382-7907-4CA0-9BB9-FD4963A2995C}" srcOrd="0" destOrd="0" parTransId="{0DB1EB70-41FD-4794-B2BA-4E4B415F4643}" sibTransId="{A4A27C04-1021-4F04-AD78-9E99B9B5E2D0}"/>
    <dgm:cxn modelId="{3852FF98-946E-48CE-88A3-40CA42515899}" type="presParOf" srcId="{9B3F520A-A221-4D3E-B796-87BA90D09FF5}" destId="{2FC709BB-A228-4528-BB14-5090CB70FDF6}" srcOrd="0" destOrd="0" presId="urn:microsoft.com/office/officeart/2005/8/layout/gear1"/>
    <dgm:cxn modelId="{D2BAFE61-7392-4043-80B1-36F2D14CEB06}" type="presParOf" srcId="{9B3F520A-A221-4D3E-B796-87BA90D09FF5}" destId="{F9BA2412-07CD-49AC-8DDA-35B77BB7EE4D}" srcOrd="1" destOrd="0" presId="urn:microsoft.com/office/officeart/2005/8/layout/gear1"/>
    <dgm:cxn modelId="{38AD2A30-D777-4C5A-95DD-CF42989297AF}" type="presParOf" srcId="{9B3F520A-A221-4D3E-B796-87BA90D09FF5}" destId="{D2ABCB88-E37F-4018-A52F-64469E5C2262}" srcOrd="2" destOrd="0" presId="urn:microsoft.com/office/officeart/2005/8/layout/gear1"/>
    <dgm:cxn modelId="{646BD932-8E29-4C8A-AF22-21EAFFECB397}" type="presParOf" srcId="{9B3F520A-A221-4D3E-B796-87BA90D09FF5}" destId="{11F61D33-2B6F-4E0A-B825-D69D0FFDFB87}" srcOrd="3" destOrd="0" presId="urn:microsoft.com/office/officeart/2005/8/layout/gear1"/>
    <dgm:cxn modelId="{AEFC1D90-ADDB-41E3-8449-34EBE2D208D6}" type="presParOf" srcId="{9B3F520A-A221-4D3E-B796-87BA90D09FF5}" destId="{E41EE080-92B8-4845-A693-06C9587E6678}" srcOrd="4" destOrd="0" presId="urn:microsoft.com/office/officeart/2005/8/layout/gear1"/>
    <dgm:cxn modelId="{FFC5113D-F09A-46A0-A6EA-486FD2039C0B}" type="presParOf" srcId="{9B3F520A-A221-4D3E-B796-87BA90D09FF5}" destId="{661CDCEA-E89C-456B-9192-A66FA3314C89}" srcOrd="5" destOrd="0" presId="urn:microsoft.com/office/officeart/2005/8/layout/gear1"/>
    <dgm:cxn modelId="{B2CEEBDC-C8AB-4C15-A1C8-CB35F62FEA7B}" type="presParOf" srcId="{9B3F520A-A221-4D3E-B796-87BA90D09FF5}" destId="{37624364-4AB8-4128-B846-0217F3BCC987}" srcOrd="6" destOrd="0" presId="urn:microsoft.com/office/officeart/2005/8/layout/gear1"/>
    <dgm:cxn modelId="{08EFEE2A-912E-4B99-9434-3D5492862B09}" type="presParOf" srcId="{9B3F520A-A221-4D3E-B796-87BA90D09FF5}" destId="{EA85CF38-1868-402F-A4DB-FBF4E2F0DD8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563C4B-54E1-4082-B61C-01A298F2403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4515936-5676-43D5-8EC6-548EE142D523}">
      <dgm:prSet phldrT="[Text]" custT="1"/>
      <dgm:spPr/>
      <dgm:t>
        <a:bodyPr/>
        <a:lstStyle/>
        <a:p>
          <a:r>
            <a:rPr lang="en-GB" sz="1050" b="1" dirty="0" smtClean="0"/>
            <a:t>Execution                        (</a:t>
          </a:r>
          <a:r>
            <a:rPr lang="en-GB" sz="1050" dirty="0" smtClean="0"/>
            <a:t>meeting customers needs)</a:t>
          </a:r>
          <a:endParaRPr lang="en-GB" sz="1050" dirty="0"/>
        </a:p>
      </dgm:t>
    </dgm:pt>
    <dgm:pt modelId="{40E64F31-C7FD-4FAE-86B7-44FA256C75AB}" type="parTrans" cxnId="{8AAB8204-2B75-480E-9CCF-F7176C53880A}">
      <dgm:prSet/>
      <dgm:spPr/>
      <dgm:t>
        <a:bodyPr/>
        <a:lstStyle/>
        <a:p>
          <a:endParaRPr lang="en-GB" sz="1050"/>
        </a:p>
      </dgm:t>
    </dgm:pt>
    <dgm:pt modelId="{674E5718-AB15-45EB-B959-4E6A82393F08}" type="sibTrans" cxnId="{8AAB8204-2B75-480E-9CCF-F7176C53880A}">
      <dgm:prSet/>
      <dgm:spPr/>
      <dgm:t>
        <a:bodyPr/>
        <a:lstStyle/>
        <a:p>
          <a:endParaRPr lang="en-GB" sz="1050"/>
        </a:p>
      </dgm:t>
    </dgm:pt>
    <dgm:pt modelId="{A629223A-2033-4588-A880-7251F1CC6D84}">
      <dgm:prSet phldrT="[Text]" custT="1"/>
      <dgm:spPr/>
      <dgm:t>
        <a:bodyPr/>
        <a:lstStyle/>
        <a:p>
          <a:r>
            <a:rPr lang="en-GB" sz="1050" b="1" dirty="0" smtClean="0"/>
            <a:t>Service Expansion </a:t>
          </a:r>
          <a:r>
            <a:rPr lang="en-GB" sz="1050" dirty="0" smtClean="0"/>
            <a:t>(internal customers)</a:t>
          </a:r>
          <a:endParaRPr lang="en-GB" sz="1050" dirty="0"/>
        </a:p>
      </dgm:t>
    </dgm:pt>
    <dgm:pt modelId="{17FF008A-6CFC-4D5F-9EC7-7E9D5FDCE7E6}" type="parTrans" cxnId="{DBD82922-078A-4572-9FCC-DCA3A0949BA5}">
      <dgm:prSet/>
      <dgm:spPr/>
      <dgm:t>
        <a:bodyPr/>
        <a:lstStyle/>
        <a:p>
          <a:endParaRPr lang="en-GB" sz="1050"/>
        </a:p>
      </dgm:t>
    </dgm:pt>
    <dgm:pt modelId="{B253E24B-BD5A-4A1A-8BC5-B1362EE27EE3}" type="sibTrans" cxnId="{DBD82922-078A-4572-9FCC-DCA3A0949BA5}">
      <dgm:prSet/>
      <dgm:spPr/>
      <dgm:t>
        <a:bodyPr/>
        <a:lstStyle/>
        <a:p>
          <a:endParaRPr lang="en-GB" sz="1050"/>
        </a:p>
      </dgm:t>
    </dgm:pt>
    <dgm:pt modelId="{6BBB9F0E-4B98-45F3-BB78-31E2367B4AD1}">
      <dgm:prSet phldrT="[Text]" custT="1"/>
      <dgm:spPr/>
      <dgm:t>
        <a:bodyPr/>
        <a:lstStyle/>
        <a:p>
          <a:r>
            <a:rPr lang="en-GB" sz="1050" b="1" dirty="0" smtClean="0"/>
            <a:t>Service Growth </a:t>
          </a:r>
          <a:r>
            <a:rPr lang="en-GB" sz="1050" dirty="0" smtClean="0"/>
            <a:t>(external customers)</a:t>
          </a:r>
          <a:endParaRPr lang="en-GB" sz="1050" dirty="0"/>
        </a:p>
      </dgm:t>
    </dgm:pt>
    <dgm:pt modelId="{B92532AE-B775-40DF-8F4B-887B4DFCABAE}" type="parTrans" cxnId="{9190622F-CC97-47D3-A734-FA28E580DB99}">
      <dgm:prSet/>
      <dgm:spPr/>
      <dgm:t>
        <a:bodyPr/>
        <a:lstStyle/>
        <a:p>
          <a:endParaRPr lang="en-GB" sz="1050"/>
        </a:p>
      </dgm:t>
    </dgm:pt>
    <dgm:pt modelId="{C8F7D980-DF01-47A2-9D33-09E162FC1714}" type="sibTrans" cxnId="{9190622F-CC97-47D3-A734-FA28E580DB99}">
      <dgm:prSet/>
      <dgm:spPr/>
      <dgm:t>
        <a:bodyPr/>
        <a:lstStyle/>
        <a:p>
          <a:endParaRPr lang="en-GB" sz="1050"/>
        </a:p>
      </dgm:t>
    </dgm:pt>
    <dgm:pt modelId="{F81BFF97-32EC-43D8-A6D6-0FA3342E9142}" type="pres">
      <dgm:prSet presAssocID="{B6563C4B-54E1-4082-B61C-01A298F2403B}" presName="arrowDiagram" presStyleCnt="0">
        <dgm:presLayoutVars>
          <dgm:chMax val="5"/>
          <dgm:dir/>
          <dgm:resizeHandles val="exact"/>
        </dgm:presLayoutVars>
      </dgm:prSet>
      <dgm:spPr/>
    </dgm:pt>
    <dgm:pt modelId="{CB4BA4F0-2F45-4CE7-B4FD-29A2C64E81E8}" type="pres">
      <dgm:prSet presAssocID="{B6563C4B-54E1-4082-B61C-01A298F2403B}" presName="arrow" presStyleLbl="bgShp" presStyleIdx="0" presStyleCnt="1"/>
      <dgm:spPr/>
    </dgm:pt>
    <dgm:pt modelId="{770C221A-A0B0-4E3B-A566-CE64FF31E17F}" type="pres">
      <dgm:prSet presAssocID="{B6563C4B-54E1-4082-B61C-01A298F2403B}" presName="arrowDiagram3" presStyleCnt="0"/>
      <dgm:spPr/>
    </dgm:pt>
    <dgm:pt modelId="{686DC778-B451-4FFB-8D5E-2F8FBA241BF7}" type="pres">
      <dgm:prSet presAssocID="{D4515936-5676-43D5-8EC6-548EE142D523}" presName="bullet3a" presStyleLbl="node1" presStyleIdx="0" presStyleCnt="3"/>
      <dgm:spPr/>
    </dgm:pt>
    <dgm:pt modelId="{20C63137-F63E-4A98-A022-6C975BDC7152}" type="pres">
      <dgm:prSet presAssocID="{D4515936-5676-43D5-8EC6-548EE142D523}" presName="textBox3a" presStyleLbl="revTx" presStyleIdx="0" presStyleCnt="3" custScaleX="184788" custLinFactNeighborX="56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4FCD8F-14F1-4CC5-B914-65796768178F}" type="pres">
      <dgm:prSet presAssocID="{A629223A-2033-4588-A880-7251F1CC6D84}" presName="bullet3b" presStyleLbl="node1" presStyleIdx="1" presStyleCnt="3"/>
      <dgm:spPr/>
    </dgm:pt>
    <dgm:pt modelId="{E349BF73-3A7D-4767-8D84-89A3242C4FA0}" type="pres">
      <dgm:prSet presAssocID="{A629223A-2033-4588-A880-7251F1CC6D84}" presName="textBox3b" presStyleLbl="revTx" presStyleIdx="1" presStyleCnt="3" custScaleX="133269" custLinFactNeighborX="235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FA0D4-9D79-4F76-AAB6-E57F703C7C45}" type="pres">
      <dgm:prSet presAssocID="{6BBB9F0E-4B98-45F3-BB78-31E2367B4AD1}" presName="bullet3c" presStyleLbl="node1" presStyleIdx="2" presStyleCnt="3"/>
      <dgm:spPr/>
    </dgm:pt>
    <dgm:pt modelId="{EA821C8F-C2B1-489A-9CE9-C316AAE5FFD1}" type="pres">
      <dgm:prSet presAssocID="{6BBB9F0E-4B98-45F3-BB78-31E2367B4AD1}" presName="textBox3c" presStyleLbl="revTx" presStyleIdx="2" presStyleCnt="3" custScaleX="146629" custLinFactNeighborX="313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12D493-12DF-46CC-AC84-ABDB004EA474}" type="presOf" srcId="{D4515936-5676-43D5-8EC6-548EE142D523}" destId="{20C63137-F63E-4A98-A022-6C975BDC7152}" srcOrd="0" destOrd="0" presId="urn:microsoft.com/office/officeart/2005/8/layout/arrow2"/>
    <dgm:cxn modelId="{8AAB8204-2B75-480E-9CCF-F7176C53880A}" srcId="{B6563C4B-54E1-4082-B61C-01A298F2403B}" destId="{D4515936-5676-43D5-8EC6-548EE142D523}" srcOrd="0" destOrd="0" parTransId="{40E64F31-C7FD-4FAE-86B7-44FA256C75AB}" sibTransId="{674E5718-AB15-45EB-B959-4E6A82393F08}"/>
    <dgm:cxn modelId="{DBD82922-078A-4572-9FCC-DCA3A0949BA5}" srcId="{B6563C4B-54E1-4082-B61C-01A298F2403B}" destId="{A629223A-2033-4588-A880-7251F1CC6D84}" srcOrd="1" destOrd="0" parTransId="{17FF008A-6CFC-4D5F-9EC7-7E9D5FDCE7E6}" sibTransId="{B253E24B-BD5A-4A1A-8BC5-B1362EE27EE3}"/>
    <dgm:cxn modelId="{1C3FD428-34F8-422D-893C-809F450BE93A}" type="presOf" srcId="{B6563C4B-54E1-4082-B61C-01A298F2403B}" destId="{F81BFF97-32EC-43D8-A6D6-0FA3342E9142}" srcOrd="0" destOrd="0" presId="urn:microsoft.com/office/officeart/2005/8/layout/arrow2"/>
    <dgm:cxn modelId="{AC9169AD-4470-4356-829E-FC4D71FED0A6}" type="presOf" srcId="{A629223A-2033-4588-A880-7251F1CC6D84}" destId="{E349BF73-3A7D-4767-8D84-89A3242C4FA0}" srcOrd="0" destOrd="0" presId="urn:microsoft.com/office/officeart/2005/8/layout/arrow2"/>
    <dgm:cxn modelId="{1A57F3DA-1D54-4806-81EE-795A506D0C5C}" type="presOf" srcId="{6BBB9F0E-4B98-45F3-BB78-31E2367B4AD1}" destId="{EA821C8F-C2B1-489A-9CE9-C316AAE5FFD1}" srcOrd="0" destOrd="0" presId="urn:microsoft.com/office/officeart/2005/8/layout/arrow2"/>
    <dgm:cxn modelId="{9190622F-CC97-47D3-A734-FA28E580DB99}" srcId="{B6563C4B-54E1-4082-B61C-01A298F2403B}" destId="{6BBB9F0E-4B98-45F3-BB78-31E2367B4AD1}" srcOrd="2" destOrd="0" parTransId="{B92532AE-B775-40DF-8F4B-887B4DFCABAE}" sibTransId="{C8F7D980-DF01-47A2-9D33-09E162FC1714}"/>
    <dgm:cxn modelId="{9601F684-4D5B-42F5-8AE7-AACFB5098C2D}" type="presParOf" srcId="{F81BFF97-32EC-43D8-A6D6-0FA3342E9142}" destId="{CB4BA4F0-2F45-4CE7-B4FD-29A2C64E81E8}" srcOrd="0" destOrd="0" presId="urn:microsoft.com/office/officeart/2005/8/layout/arrow2"/>
    <dgm:cxn modelId="{5EEF7325-C854-41A0-B7B6-E35A415D1A50}" type="presParOf" srcId="{F81BFF97-32EC-43D8-A6D6-0FA3342E9142}" destId="{770C221A-A0B0-4E3B-A566-CE64FF31E17F}" srcOrd="1" destOrd="0" presId="urn:microsoft.com/office/officeart/2005/8/layout/arrow2"/>
    <dgm:cxn modelId="{B3F37C02-4FC7-49C4-B13F-1E1AF47E6F03}" type="presParOf" srcId="{770C221A-A0B0-4E3B-A566-CE64FF31E17F}" destId="{686DC778-B451-4FFB-8D5E-2F8FBA241BF7}" srcOrd="0" destOrd="0" presId="urn:microsoft.com/office/officeart/2005/8/layout/arrow2"/>
    <dgm:cxn modelId="{44FB6FC1-8679-4704-9FFD-171EBF4B8707}" type="presParOf" srcId="{770C221A-A0B0-4E3B-A566-CE64FF31E17F}" destId="{20C63137-F63E-4A98-A022-6C975BDC7152}" srcOrd="1" destOrd="0" presId="urn:microsoft.com/office/officeart/2005/8/layout/arrow2"/>
    <dgm:cxn modelId="{5FB64FED-F74F-45CB-9F03-E673991CA984}" type="presParOf" srcId="{770C221A-A0B0-4E3B-A566-CE64FF31E17F}" destId="{264FCD8F-14F1-4CC5-B914-65796768178F}" srcOrd="2" destOrd="0" presId="urn:microsoft.com/office/officeart/2005/8/layout/arrow2"/>
    <dgm:cxn modelId="{728A5283-343F-4A3C-AEFB-AA4EDD87020D}" type="presParOf" srcId="{770C221A-A0B0-4E3B-A566-CE64FF31E17F}" destId="{E349BF73-3A7D-4767-8D84-89A3242C4FA0}" srcOrd="3" destOrd="0" presId="urn:microsoft.com/office/officeart/2005/8/layout/arrow2"/>
    <dgm:cxn modelId="{E14F4A04-6BE5-44D3-8C15-60875ABDA05F}" type="presParOf" srcId="{770C221A-A0B0-4E3B-A566-CE64FF31E17F}" destId="{534FA0D4-9D79-4F76-AAB6-E57F703C7C45}" srcOrd="4" destOrd="0" presId="urn:microsoft.com/office/officeart/2005/8/layout/arrow2"/>
    <dgm:cxn modelId="{97BF4404-8972-4E80-8750-FA23021A7E04}" type="presParOf" srcId="{770C221A-A0B0-4E3B-A566-CE64FF31E17F}" destId="{EA821C8F-C2B1-489A-9CE9-C316AAE5FFD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2FA3-F7E3-4EEC-8809-DBD7CF204A7F}">
      <dsp:nvSpPr>
        <dsp:cNvPr id="0" name=""/>
        <dsp:cNvSpPr/>
      </dsp:nvSpPr>
      <dsp:spPr>
        <a:xfrm>
          <a:off x="1815785" y="1802104"/>
          <a:ext cx="2202571" cy="2202571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People</a:t>
          </a:r>
          <a:endParaRPr lang="en-GB" sz="1600" b="1" kern="1200" dirty="0"/>
        </a:p>
      </dsp:txBody>
      <dsp:txXfrm>
        <a:off x="2258600" y="2318046"/>
        <a:ext cx="1316941" cy="1132167"/>
      </dsp:txXfrm>
    </dsp:sp>
    <dsp:sp modelId="{D9ABC629-F46F-4F43-89E1-CFB30FDDE72B}">
      <dsp:nvSpPr>
        <dsp:cNvPr id="0" name=""/>
        <dsp:cNvSpPr/>
      </dsp:nvSpPr>
      <dsp:spPr>
        <a:xfrm>
          <a:off x="534289" y="1281496"/>
          <a:ext cx="1601870" cy="160187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Process</a:t>
          </a:r>
          <a:endParaRPr lang="en-GB" sz="1600" b="1" kern="1200" dirty="0"/>
        </a:p>
      </dsp:txBody>
      <dsp:txXfrm>
        <a:off x="937565" y="1687209"/>
        <a:ext cx="795318" cy="790444"/>
      </dsp:txXfrm>
    </dsp:sp>
    <dsp:sp modelId="{A0BF8B34-9CC5-43D3-80B4-A33A84DB29EB}">
      <dsp:nvSpPr>
        <dsp:cNvPr id="0" name=""/>
        <dsp:cNvSpPr/>
      </dsp:nvSpPr>
      <dsp:spPr>
        <a:xfrm rot="20700000">
          <a:off x="1431500" y="176369"/>
          <a:ext cx="1569506" cy="156950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Platforms</a:t>
          </a:r>
          <a:endParaRPr lang="en-GB" sz="1600" b="1" kern="1200" dirty="0"/>
        </a:p>
      </dsp:txBody>
      <dsp:txXfrm rot="-20700000">
        <a:off x="1775738" y="520607"/>
        <a:ext cx="881028" cy="881028"/>
      </dsp:txXfrm>
    </dsp:sp>
    <dsp:sp modelId="{8B952A19-7623-456E-BBD9-2B5C146622C8}">
      <dsp:nvSpPr>
        <dsp:cNvPr id="0" name=""/>
        <dsp:cNvSpPr/>
      </dsp:nvSpPr>
      <dsp:spPr>
        <a:xfrm>
          <a:off x="1644355" y="1470914"/>
          <a:ext cx="2819291" cy="2819291"/>
        </a:xfrm>
        <a:prstGeom prst="circularArrow">
          <a:avLst>
            <a:gd name="adj1" fmla="val 4688"/>
            <a:gd name="adj2" fmla="val 299029"/>
            <a:gd name="adj3" fmla="val 2511584"/>
            <a:gd name="adj4" fmla="val 15871182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81945-4E0D-420F-B9EE-9D59A792C256}">
      <dsp:nvSpPr>
        <dsp:cNvPr id="0" name=""/>
        <dsp:cNvSpPr/>
      </dsp:nvSpPr>
      <dsp:spPr>
        <a:xfrm>
          <a:off x="250601" y="927876"/>
          <a:ext cx="2048391" cy="2048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87F47-67E0-458E-BD91-4F4063639629}">
      <dsp:nvSpPr>
        <dsp:cNvPr id="0" name=""/>
        <dsp:cNvSpPr/>
      </dsp:nvSpPr>
      <dsp:spPr>
        <a:xfrm>
          <a:off x="1068457" y="-166597"/>
          <a:ext cx="2208578" cy="22085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CAC2B-7195-4CC4-B09F-78682E4DDB87}">
      <dsp:nvSpPr>
        <dsp:cNvPr id="0" name=""/>
        <dsp:cNvSpPr/>
      </dsp:nvSpPr>
      <dsp:spPr>
        <a:xfrm>
          <a:off x="1636" y="0"/>
          <a:ext cx="982077" cy="1054922"/>
        </a:xfrm>
        <a:prstGeom prst="upArrow">
          <a:avLst/>
        </a:prstGeom>
        <a:solidFill>
          <a:srgbClr val="D20C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ECD71-4364-4C6E-B7B8-B7DACC446579}">
      <dsp:nvSpPr>
        <dsp:cNvPr id="0" name=""/>
        <dsp:cNvSpPr/>
      </dsp:nvSpPr>
      <dsp:spPr>
        <a:xfrm>
          <a:off x="1013176" y="0"/>
          <a:ext cx="1666555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Drive up service standards</a:t>
          </a:r>
          <a:endParaRPr lang="en-GB" sz="1800" kern="1200" dirty="0"/>
        </a:p>
      </dsp:txBody>
      <dsp:txXfrm>
        <a:off x="1013176" y="0"/>
        <a:ext cx="1666555" cy="1054922"/>
      </dsp:txXfrm>
    </dsp:sp>
    <dsp:sp modelId="{081C3ABE-3D54-4858-905E-4695B3140B77}">
      <dsp:nvSpPr>
        <dsp:cNvPr id="0" name=""/>
        <dsp:cNvSpPr/>
      </dsp:nvSpPr>
      <dsp:spPr>
        <a:xfrm>
          <a:off x="296260" y="1142832"/>
          <a:ext cx="982077" cy="1054922"/>
        </a:xfrm>
        <a:prstGeom prst="down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011DF-477B-417F-831F-F41A11BEB470}">
      <dsp:nvSpPr>
        <dsp:cNvPr id="0" name=""/>
        <dsp:cNvSpPr/>
      </dsp:nvSpPr>
      <dsp:spPr>
        <a:xfrm>
          <a:off x="1307799" y="1142832"/>
          <a:ext cx="1666555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Drive out waste &amp; inefficiency</a:t>
          </a:r>
          <a:endParaRPr lang="en-GB" sz="1800" kern="1200" dirty="0"/>
        </a:p>
      </dsp:txBody>
      <dsp:txXfrm>
        <a:off x="1307799" y="1142832"/>
        <a:ext cx="1666555" cy="1054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709BB-A228-4528-BB14-5090CB70FDF6}">
      <dsp:nvSpPr>
        <dsp:cNvPr id="0" name=""/>
        <dsp:cNvSpPr/>
      </dsp:nvSpPr>
      <dsp:spPr>
        <a:xfrm>
          <a:off x="1636153" y="1326823"/>
          <a:ext cx="1999742" cy="199974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Customer</a:t>
          </a:r>
          <a:endParaRPr lang="en-GB" sz="1700" b="1" kern="1200" dirty="0"/>
        </a:p>
      </dsp:txBody>
      <dsp:txXfrm>
        <a:off x="2038190" y="1795253"/>
        <a:ext cx="1195668" cy="1027909"/>
      </dsp:txXfrm>
    </dsp:sp>
    <dsp:sp modelId="{11F61D33-2B6F-4E0A-B825-D69D0FFDFB87}">
      <dsp:nvSpPr>
        <dsp:cNvPr id="0" name=""/>
        <dsp:cNvSpPr/>
      </dsp:nvSpPr>
      <dsp:spPr>
        <a:xfrm>
          <a:off x="472666" y="854157"/>
          <a:ext cx="1454358" cy="145435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Service</a:t>
          </a:r>
          <a:endParaRPr lang="en-GB" sz="1700" b="1" kern="1200" dirty="0"/>
        </a:p>
      </dsp:txBody>
      <dsp:txXfrm>
        <a:off x="838805" y="1222509"/>
        <a:ext cx="722080" cy="717654"/>
      </dsp:txXfrm>
    </dsp:sp>
    <dsp:sp modelId="{37624364-4AB8-4128-B846-0217F3BCC987}">
      <dsp:nvSpPr>
        <dsp:cNvPr id="0" name=""/>
        <dsp:cNvSpPr/>
      </dsp:nvSpPr>
      <dsp:spPr>
        <a:xfrm>
          <a:off x="1713709" y="994204"/>
          <a:ext cx="2459683" cy="2459683"/>
        </a:xfrm>
        <a:prstGeom prst="circularArrow">
          <a:avLst>
            <a:gd name="adj1" fmla="val 4878"/>
            <a:gd name="adj2" fmla="val 312630"/>
            <a:gd name="adj3" fmla="val 3097669"/>
            <a:gd name="adj4" fmla="val 15283674"/>
            <a:gd name="adj5" fmla="val 56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5CF38-1868-402F-A4DB-FBF4E2F0DD80}">
      <dsp:nvSpPr>
        <dsp:cNvPr id="0" name=""/>
        <dsp:cNvSpPr/>
      </dsp:nvSpPr>
      <dsp:spPr>
        <a:xfrm>
          <a:off x="215102" y="534759"/>
          <a:ext cx="1859760" cy="18597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BA4F0-2F45-4CE7-B4FD-29A2C64E81E8}">
      <dsp:nvSpPr>
        <dsp:cNvPr id="0" name=""/>
        <dsp:cNvSpPr/>
      </dsp:nvSpPr>
      <dsp:spPr>
        <a:xfrm>
          <a:off x="282611" y="0"/>
          <a:ext cx="3827264" cy="23920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C778-B451-4FFB-8D5E-2F8FBA241BF7}">
      <dsp:nvSpPr>
        <dsp:cNvPr id="0" name=""/>
        <dsp:cNvSpPr/>
      </dsp:nvSpPr>
      <dsp:spPr>
        <a:xfrm>
          <a:off x="768674" y="1650986"/>
          <a:ext cx="99508" cy="99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63137-F63E-4A98-A022-6C975BDC7152}">
      <dsp:nvSpPr>
        <dsp:cNvPr id="0" name=""/>
        <dsp:cNvSpPr/>
      </dsp:nvSpPr>
      <dsp:spPr>
        <a:xfrm>
          <a:off x="944433" y="1700740"/>
          <a:ext cx="1647851" cy="6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28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/>
            <a:t>Execution                        (</a:t>
          </a:r>
          <a:r>
            <a:rPr lang="en-GB" sz="1050" kern="1200" dirty="0" smtClean="0"/>
            <a:t>meeting customers needs)</a:t>
          </a:r>
          <a:endParaRPr lang="en-GB" sz="1050" kern="1200" dirty="0"/>
        </a:p>
      </dsp:txBody>
      <dsp:txXfrm>
        <a:off x="944433" y="1700740"/>
        <a:ext cx="1647851" cy="691299"/>
      </dsp:txXfrm>
    </dsp:sp>
    <dsp:sp modelId="{264FCD8F-14F1-4CC5-B914-65796768178F}">
      <dsp:nvSpPr>
        <dsp:cNvPr id="0" name=""/>
        <dsp:cNvSpPr/>
      </dsp:nvSpPr>
      <dsp:spPr>
        <a:xfrm>
          <a:off x="1647031" y="1000829"/>
          <a:ext cx="179881" cy="17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9BF73-3A7D-4767-8D84-89A3242C4FA0}">
      <dsp:nvSpPr>
        <dsp:cNvPr id="0" name=""/>
        <dsp:cNvSpPr/>
      </dsp:nvSpPr>
      <dsp:spPr>
        <a:xfrm>
          <a:off x="1800200" y="1090770"/>
          <a:ext cx="1224133" cy="130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/>
            <a:t>Service Expansion </a:t>
          </a:r>
          <a:r>
            <a:rPr lang="en-GB" sz="1050" kern="1200" dirty="0" smtClean="0"/>
            <a:t>(internal customers)</a:t>
          </a:r>
          <a:endParaRPr lang="en-GB" sz="1050" kern="1200" dirty="0"/>
        </a:p>
      </dsp:txBody>
      <dsp:txXfrm>
        <a:off x="1800200" y="1090770"/>
        <a:ext cx="1224133" cy="1301269"/>
      </dsp:txXfrm>
    </dsp:sp>
    <dsp:sp modelId="{534FA0D4-9D79-4F76-AAB6-E57F703C7C45}">
      <dsp:nvSpPr>
        <dsp:cNvPr id="0" name=""/>
        <dsp:cNvSpPr/>
      </dsp:nvSpPr>
      <dsp:spPr>
        <a:xfrm>
          <a:off x="2703356" y="605186"/>
          <a:ext cx="248772" cy="248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21C8F-C2B1-489A-9CE9-C316AAE5FFD1}">
      <dsp:nvSpPr>
        <dsp:cNvPr id="0" name=""/>
        <dsp:cNvSpPr/>
      </dsp:nvSpPr>
      <dsp:spPr>
        <a:xfrm>
          <a:off x="2901625" y="729572"/>
          <a:ext cx="1346850" cy="166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/>
            <a:t>Service Growth </a:t>
          </a:r>
          <a:r>
            <a:rPr lang="en-GB" sz="1050" kern="1200" dirty="0" smtClean="0"/>
            <a:t>(external customers)</a:t>
          </a:r>
          <a:endParaRPr lang="en-GB" sz="1050" kern="1200" dirty="0"/>
        </a:p>
      </dsp:txBody>
      <dsp:txXfrm>
        <a:off x="2901625" y="729572"/>
        <a:ext cx="1346850" cy="166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F81B3C-7EDF-4E81-A089-09CB4396E1E4}" type="datetimeFigureOut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77823A-3BD2-4C05-BF64-C601D6F513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9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1B6AC0-9BDA-4366-8D3A-819114BAF224}" type="datetimeFigureOut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51C741-384D-4B3D-878D-DC300AFEB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5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1985-303A-4814-ABE7-472E3CE40A9E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651D-7226-4D41-A65A-783E1D22B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6CA4-2EE6-4A0E-9C00-D9052024629C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544C0-F421-4C32-BB4A-F3C205F56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F32A-0BA2-4252-A9BE-4B381C1B7062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9FE3-1392-49D8-A363-052F37DFC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E44C-5323-4C7C-AB64-4FE17DDDF092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30B7-BF0E-41A5-903C-167CD9CCE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1960-0ABF-4981-BD37-84E757FFF998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01F97-103F-452E-8C4A-50729AF8E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DF63-507E-4751-AC28-B22213F5FEC1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7DD3-DDD1-4316-A4AC-247D398C6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69E4-96F4-4EEE-B81F-F1AAA16EE1DC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F2CD-A961-4ED3-87C4-C9742F365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5BBC-F4BF-41CF-8909-2DB9C848451B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005D-1D88-4E21-BB4D-3BE7F16EE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B9BF-3464-4F23-9030-44507DDCA1C8}" type="datetime1">
              <a:rPr lang="en-GB"/>
              <a:pPr>
                <a:defRPr/>
              </a:pPr>
              <a:t>14/06/2013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2FA3-795B-4CEE-8A9E-DB0BC4A22B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76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C7F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C7F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385490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" y="1484784"/>
            <a:ext cx="9012714" cy="52565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3681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dirty="0" smtClean="0">
                <a:solidFill>
                  <a:schemeClr val="tx1"/>
                </a:solidFill>
                <a:ea typeface="+mn-ea"/>
                <a:cs typeface="+mn-cs"/>
              </a:rPr>
              <a:t>Controlling Cost &amp; Quality of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dirty="0" smtClean="0">
                <a:solidFill>
                  <a:schemeClr val="tx1"/>
                </a:solidFill>
                <a:ea typeface="+mn-ea"/>
                <a:cs typeface="+mn-cs"/>
              </a:rPr>
              <a:t>Facilities Across Large Estates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b="1" dirty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835" y="6093296"/>
            <a:ext cx="2915816" cy="64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093296"/>
            <a:ext cx="991106" cy="65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35280" cy="587152"/>
          </a:xfrm>
        </p:spPr>
        <p:txBody>
          <a:bodyPr/>
          <a:lstStyle/>
          <a:p>
            <a:pPr algn="l"/>
            <a:r>
              <a:rPr lang="en-US" dirty="0" smtClean="0"/>
              <a:t>So are we there yet?…..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38336" y="6021288"/>
            <a:ext cx="843528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r>
              <a:rPr lang="en-US" dirty="0" smtClean="0"/>
              <a:t>…..what do you think!.</a:t>
            </a:r>
            <a:endParaRPr lang="en-US" dirty="0"/>
          </a:p>
        </p:txBody>
      </p:sp>
      <p:pic>
        <p:nvPicPr>
          <p:cNvPr id="3076" name="Picture 4" descr="http://goitalk.com/wp-content/uploads/2012/04/man_in_hamster_wh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384376" cy="35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rowd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6" y="1052736"/>
            <a:ext cx="8017787" cy="519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55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BT_mark_4col_pos_stra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62900"/>
            <a:ext cx="1317404" cy="92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2" y="4518729"/>
            <a:ext cx="2595292" cy="19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6024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3138188" y="781817"/>
            <a:ext cx="5886996" cy="5858488"/>
            <a:chOff x="3138188" y="781817"/>
            <a:chExt cx="5886996" cy="5858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954" y="781817"/>
              <a:ext cx="5074518" cy="567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188" y="5013176"/>
              <a:ext cx="5886996" cy="1627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532440" y="781817"/>
              <a:ext cx="492744" cy="918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032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9" y="609600"/>
            <a:ext cx="8470901" cy="587152"/>
          </a:xfrm>
        </p:spPr>
        <p:txBody>
          <a:bodyPr/>
          <a:lstStyle/>
          <a:p>
            <a:pPr algn="l"/>
            <a:r>
              <a:rPr lang="en-US" dirty="0" smtClean="0"/>
              <a:t>Where we operate….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49710"/>
            <a:ext cx="89439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899" y="1194425"/>
            <a:ext cx="858555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We manage ~7,000 buildings across ~6,100 locations where 80,000 BT employees work everyday.</a:t>
            </a:r>
          </a:p>
          <a:p>
            <a:pPr marL="3413125" lvl="7" indent="-212725">
              <a:buFontTx/>
              <a:buChar char="•"/>
              <a:defRPr/>
            </a:pPr>
            <a:r>
              <a:rPr lang="en-GB" sz="1800" dirty="0">
                <a:solidFill>
                  <a:srgbClr val="7030A0"/>
                </a:solidFill>
                <a:latin typeface="Arial" charset="0"/>
              </a:rPr>
              <a:t>telephone exchanges </a:t>
            </a:r>
          </a:p>
          <a:p>
            <a:pPr marL="3413125" lvl="7" indent="-212725">
              <a:buFontTx/>
              <a:buChar char="•"/>
              <a:defRPr/>
            </a:pPr>
            <a:r>
              <a:rPr lang="en-GB" sz="1800" dirty="0">
                <a:solidFill>
                  <a:srgbClr val="7030A0"/>
                </a:solidFill>
                <a:latin typeface="Arial" charset="0"/>
              </a:rPr>
              <a:t>offices</a:t>
            </a:r>
          </a:p>
          <a:p>
            <a:pPr marL="3413125" lvl="7" indent="-212725">
              <a:buFontTx/>
              <a:buChar char="•"/>
              <a:defRPr/>
            </a:pPr>
            <a:r>
              <a:rPr lang="en-GB" sz="1800" dirty="0">
                <a:solidFill>
                  <a:srgbClr val="7030A0"/>
                </a:solidFill>
                <a:latin typeface="Arial" charset="0"/>
              </a:rPr>
              <a:t>research premises</a:t>
            </a:r>
          </a:p>
          <a:p>
            <a:pPr marL="3413125" lvl="7" indent="-212725">
              <a:buFontTx/>
              <a:buChar char="•"/>
              <a:defRPr/>
            </a:pPr>
            <a:r>
              <a:rPr lang="en-GB" sz="1800" dirty="0">
                <a:solidFill>
                  <a:srgbClr val="7030A0"/>
                </a:solidFill>
                <a:latin typeface="Arial" charset="0"/>
              </a:rPr>
              <a:t>data centres</a:t>
            </a:r>
          </a:p>
          <a:p>
            <a:pPr marL="3413125" lvl="7" indent="-212725">
              <a:buFontTx/>
              <a:buChar char="•"/>
              <a:defRPr/>
            </a:pPr>
            <a:r>
              <a:rPr lang="en-GB" sz="1800" dirty="0">
                <a:solidFill>
                  <a:srgbClr val="7030A0"/>
                </a:solidFill>
                <a:latin typeface="Arial" charset="0"/>
              </a:rPr>
              <a:t>radio stations</a:t>
            </a:r>
          </a:p>
          <a:p>
            <a:pPr marL="3413125" lvl="7" indent="-212725">
              <a:buFontTx/>
              <a:buChar char="•"/>
              <a:defRPr/>
            </a:pPr>
            <a:r>
              <a:rPr lang="en-GB" sz="1800" dirty="0">
                <a:solidFill>
                  <a:srgbClr val="7030A0"/>
                </a:solidFill>
                <a:latin typeface="Arial" charset="0"/>
              </a:rPr>
              <a:t>warehouses</a:t>
            </a:r>
          </a:p>
          <a:p>
            <a:pPr marL="3413125" lvl="7" indent="-212725">
              <a:buFontTx/>
              <a:buChar char="•"/>
              <a:defRPr/>
            </a:pPr>
            <a:r>
              <a:rPr lang="en-GB" sz="1800" dirty="0">
                <a:solidFill>
                  <a:srgbClr val="7030A0"/>
                </a:solidFill>
                <a:latin typeface="Arial" charset="0"/>
              </a:rPr>
              <a:t>depots</a:t>
            </a:r>
          </a:p>
          <a:p>
            <a:pPr>
              <a:defRPr/>
            </a:pPr>
            <a:endParaRPr lang="en-GB" sz="16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9" y="609600"/>
            <a:ext cx="8470901" cy="587152"/>
          </a:xfrm>
        </p:spPr>
        <p:txBody>
          <a:bodyPr/>
          <a:lstStyle/>
          <a:p>
            <a:pPr algn="l"/>
            <a:r>
              <a:rPr lang="en-US" dirty="0" smtClean="0"/>
              <a:t>What we do matters….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336093"/>
              </p:ext>
            </p:extLst>
          </p:nvPr>
        </p:nvGraphicFramePr>
        <p:xfrm>
          <a:off x="4572408" y="1340768"/>
          <a:ext cx="4032039" cy="400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5640" y="1124744"/>
            <a:ext cx="4824392" cy="4968552"/>
            <a:chOff x="35640" y="1124744"/>
            <a:chExt cx="4824392" cy="4968552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575416" y="1844824"/>
              <a:ext cx="3600400" cy="36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32" y="2997096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2" y="1916832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340768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124744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933200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4581272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0" y="2780928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56" y="3717032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008" y="2060992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797296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509120"/>
              <a:ext cx="129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412776"/>
              <a:ext cx="1260000" cy="12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780928"/>
              <a:ext cx="1800000" cy="180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Title 1"/>
          <p:cNvSpPr txBox="1">
            <a:spLocks/>
          </p:cNvSpPr>
          <p:nvPr/>
        </p:nvSpPr>
        <p:spPr bwMode="auto">
          <a:xfrm>
            <a:off x="205555" y="6093296"/>
            <a:ext cx="8470901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r>
              <a:rPr lang="en-US" dirty="0" smtClean="0"/>
              <a:t>……and so does how we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35280" cy="587152"/>
          </a:xfrm>
        </p:spPr>
        <p:txBody>
          <a:bodyPr/>
          <a:lstStyle/>
          <a:p>
            <a:pPr algn="l"/>
            <a:r>
              <a:rPr lang="en-US" dirty="0" smtClean="0"/>
              <a:t>So what about cost management…..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1711922"/>
              </p:ext>
            </p:extLst>
          </p:nvPr>
        </p:nvGraphicFramePr>
        <p:xfrm>
          <a:off x="5916488" y="4183573"/>
          <a:ext cx="2975992" cy="219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93898" y="1052736"/>
            <a:ext cx="5706294" cy="3744416"/>
            <a:chOff x="233858" y="1052736"/>
            <a:chExt cx="5706294" cy="3744416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968278039"/>
                </p:ext>
              </p:extLst>
            </p:nvPr>
          </p:nvGraphicFramePr>
          <p:xfrm>
            <a:off x="233858" y="1052736"/>
            <a:ext cx="3635896" cy="37444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7" name="Picture 3" descr="C:\Users\803259902\Documents\BTP\BTFS\Branding\openreach-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06914" y="1969177"/>
              <a:ext cx="1861130" cy="504056"/>
            </a:xfrm>
            <a:prstGeom prst="rect">
              <a:avLst/>
            </a:prstGeom>
            <a:noFill/>
          </p:spPr>
        </p:pic>
        <p:pic>
          <p:nvPicPr>
            <p:cNvPr id="8" name="Picture 4" descr="C:\Users\803259902\AppData\Local\Temp\3717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53730" y="2492896"/>
              <a:ext cx="2138364" cy="570351"/>
            </a:xfrm>
            <a:prstGeom prst="rect">
              <a:avLst/>
            </a:prstGeom>
            <a:noFill/>
          </p:spPr>
        </p:pic>
        <p:pic>
          <p:nvPicPr>
            <p:cNvPr id="9" name="Picture 5" descr="C:\Users\803259902\AppData\Local\Temp\464.jpg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l="9171" t="18172" r="6311" b="16423"/>
            <a:stretch/>
          </p:blipFill>
          <p:spPr bwMode="auto">
            <a:xfrm>
              <a:off x="3995936" y="3284984"/>
              <a:ext cx="1944216" cy="376135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508104" y="1628800"/>
            <a:ext cx="3384376" cy="698817"/>
          </a:xfrm>
          <a:prstGeom prst="rect">
            <a:avLst/>
          </a:prstGeom>
          <a:solidFill>
            <a:srgbClr val="D71F85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/>
            <a:r>
              <a:rPr lang="en-GB" sz="1800" dirty="0"/>
              <a:t>Understand your customer </a:t>
            </a:r>
            <a:r>
              <a:rPr lang="en-GB" sz="1800" dirty="0" smtClean="0"/>
              <a:t>and </a:t>
            </a:r>
            <a:r>
              <a:rPr lang="en-GB" sz="1800" dirty="0"/>
              <a:t>their needs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4525215"/>
            <a:ext cx="3834258" cy="775993"/>
          </a:xfrm>
          <a:prstGeom prst="rect">
            <a:avLst/>
          </a:prstGeom>
          <a:solidFill>
            <a:srgbClr val="D71F85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/>
            <a:r>
              <a:rPr lang="en-GB" sz="1800" dirty="0" smtClean="0"/>
              <a:t>Develop a detailed understanding of how best to deliver the services </a:t>
            </a:r>
            <a:endParaRPr lang="en-GB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82344" y="4725144"/>
            <a:ext cx="14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Then…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38336" y="6021288"/>
            <a:ext cx="843528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 algn="l"/>
            <a:r>
              <a:rPr lang="en-US" dirty="0" smtClean="0"/>
              <a:t>…..as ever just get the basics right.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2492896"/>
            <a:ext cx="1518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800" dirty="0">
                <a:latin typeface="+mn-lt"/>
              </a:rPr>
              <a:t>Leadership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800" dirty="0">
                <a:latin typeface="+mn-lt"/>
              </a:rPr>
              <a:t>CRM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800" dirty="0">
                <a:latin typeface="+mn-lt"/>
              </a:rPr>
              <a:t>Ownership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800" dirty="0">
                <a:latin typeface="+mn-lt"/>
              </a:rPr>
              <a:t>Information</a:t>
            </a:r>
          </a:p>
          <a:p>
            <a:pPr marL="177800" indent="-177800">
              <a:buFont typeface="Arial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3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35280" cy="587152"/>
          </a:xfrm>
        </p:spPr>
        <p:txBody>
          <a:bodyPr/>
          <a:lstStyle/>
          <a:p>
            <a:pPr algn="l"/>
            <a:r>
              <a:rPr lang="en-US" dirty="0" smtClean="0"/>
              <a:t>But the one thing you MUST get right…..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106072" cy="4525963"/>
          </a:xfrm>
        </p:spPr>
        <p:txBody>
          <a:bodyPr/>
          <a:lstStyle/>
          <a:p>
            <a:r>
              <a:rPr lang="en-GB" sz="2000" dirty="0" smtClean="0"/>
              <a:t>To deliver cost/service excellence and drive out inefficiency you must create a team that is engaged responsive and adaptable.</a:t>
            </a:r>
          </a:p>
          <a:p>
            <a:pPr marL="273050" indent="-273050"/>
            <a:endParaRPr lang="en-GB" sz="2000" dirty="0"/>
          </a:p>
          <a:p>
            <a:pPr marL="273050" indent="-273050"/>
            <a:r>
              <a:rPr lang="en-GB" sz="2000" dirty="0" smtClean="0"/>
              <a:t>You must set a clear Vision, Mission &amp; Strategy with visible and approachable leadership, strong management practices and effective performance management.</a:t>
            </a:r>
          </a:p>
          <a:p>
            <a:pPr marL="273050" indent="-273050"/>
            <a:endParaRPr lang="en-GB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38336" y="6082208"/>
            <a:ext cx="843528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r>
              <a:rPr lang="en-US" dirty="0" smtClean="0"/>
              <a:t>…..Invest in your people.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0192" y="620688"/>
            <a:ext cx="1872208" cy="504056"/>
          </a:xfrm>
          <a:prstGeom prst="rect">
            <a:avLst/>
          </a:prstGeom>
          <a:solidFill>
            <a:srgbClr val="D71F85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GB" sz="2800" kern="1200" dirty="0" smtClean="0">
                <a:solidFill>
                  <a:schemeClr val="bg1"/>
                </a:solidFill>
                <a:latin typeface="+mn-lt"/>
              </a:rPr>
              <a:t>Leadership</a:t>
            </a:r>
            <a:endParaRPr lang="en-GB" sz="2800" kern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554391325"/>
              </p:ext>
            </p:extLst>
          </p:nvPr>
        </p:nvGraphicFramePr>
        <p:xfrm>
          <a:off x="827584" y="3717032"/>
          <a:ext cx="4392488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ontent Placeholder 6"/>
          <p:cNvSpPr txBox="1">
            <a:spLocks/>
          </p:cNvSpPr>
          <p:nvPr/>
        </p:nvSpPr>
        <p:spPr>
          <a:xfrm>
            <a:off x="5076056" y="3645024"/>
            <a:ext cx="2844316" cy="1080120"/>
          </a:xfrm>
          <a:prstGeom prst="rect">
            <a:avLst/>
          </a:prstGeom>
          <a:solidFill>
            <a:srgbClr val="009900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defTabSz="914173" eaLnBrk="0" hangingPunct="0">
              <a:spcBef>
                <a:spcPct val="20000"/>
              </a:spcBef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Make a difference today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Create new possibilities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Deliver profitable growth</a:t>
            </a:r>
          </a:p>
        </p:txBody>
      </p:sp>
    </p:spTree>
    <p:extLst>
      <p:ext uri="{BB962C8B-B14F-4D97-AF65-F5344CB8AC3E}">
        <p14:creationId xmlns:p14="http://schemas.microsoft.com/office/powerpoint/2010/main" val="317539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35280" cy="587152"/>
          </a:xfrm>
        </p:spPr>
        <p:txBody>
          <a:bodyPr/>
          <a:lstStyle/>
          <a:p>
            <a:pPr algn="l"/>
            <a:r>
              <a:rPr lang="en-US" dirty="0" smtClean="0"/>
              <a:t>So how do we control cost versus quality…..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/>
          <a:lstStyle/>
          <a:p>
            <a:pPr marL="273050" indent="-273050"/>
            <a:endParaRPr lang="en-GB" sz="2000" dirty="0" smtClean="0"/>
          </a:p>
          <a:p>
            <a:pPr marL="273050" indent="-273050"/>
            <a:endParaRPr lang="en-GB" sz="2000" dirty="0" smtClean="0"/>
          </a:p>
          <a:p>
            <a:pPr marL="273050" indent="-273050"/>
            <a:r>
              <a:rPr lang="en-GB" sz="2000" dirty="0" smtClean="0"/>
              <a:t>Hard &amp; Soft services routines</a:t>
            </a:r>
          </a:p>
          <a:p>
            <a:pPr marL="273050" indent="-273050"/>
            <a:r>
              <a:rPr lang="en-GB" sz="2000" dirty="0" smtClean="0"/>
              <a:t>Job standards </a:t>
            </a:r>
          </a:p>
          <a:p>
            <a:pPr marL="273050" indent="-273050"/>
            <a:r>
              <a:rPr lang="en-GB" sz="2000" dirty="0" smtClean="0"/>
              <a:t>Organisational design</a:t>
            </a:r>
          </a:p>
          <a:p>
            <a:pPr marL="273050" indent="-273050"/>
            <a:r>
              <a:rPr lang="en-GB" sz="2000" dirty="0" smtClean="0"/>
              <a:t>Change control &amp; management</a:t>
            </a:r>
          </a:p>
          <a:p>
            <a:pPr marL="273050" indent="-273050"/>
            <a:r>
              <a:rPr lang="en-GB" sz="2000" dirty="0" smtClean="0"/>
              <a:t>Assets under management</a:t>
            </a:r>
          </a:p>
          <a:p>
            <a:pPr marL="273050" indent="-273050"/>
            <a:r>
              <a:rPr lang="en-GB" sz="2000" dirty="0" smtClean="0"/>
              <a:t>Program management</a:t>
            </a:r>
          </a:p>
          <a:p>
            <a:pPr marL="273050" indent="-273050"/>
            <a:r>
              <a:rPr lang="en-GB" sz="2000" dirty="0" smtClean="0"/>
              <a:t>SME’s where appropriate</a:t>
            </a:r>
          </a:p>
          <a:p>
            <a:pPr marL="273050" indent="-273050"/>
            <a:r>
              <a:rPr lang="en-GB" sz="2000" dirty="0" smtClean="0"/>
              <a:t>Service activation</a:t>
            </a:r>
          </a:p>
          <a:p>
            <a:pPr marL="273050" indent="-273050"/>
            <a:r>
              <a:rPr lang="en-GB" sz="2000" dirty="0" smtClean="0"/>
              <a:t>Strong compliance culture</a:t>
            </a:r>
          </a:p>
          <a:p>
            <a:pPr marL="273050" indent="-273050"/>
            <a:endParaRPr lang="en-GB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38336" y="6021288"/>
            <a:ext cx="843528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r>
              <a:rPr lang="en-US" dirty="0" smtClean="0"/>
              <a:t>…..we work hard on our “one team” environment.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1523925"/>
            <a:ext cx="3384376" cy="504056"/>
          </a:xfrm>
          <a:prstGeom prst="rect">
            <a:avLst/>
          </a:prstGeom>
          <a:solidFill>
            <a:srgbClr val="D71F85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kern="1200" dirty="0">
                <a:solidFill>
                  <a:schemeClr val="bg1"/>
                </a:solidFill>
                <a:latin typeface="+mn-lt"/>
              </a:rPr>
              <a:t>Consistency &amp; Standards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925888" y="1484784"/>
            <a:ext cx="4038600" cy="4525963"/>
          </a:xfrm>
        </p:spPr>
        <p:txBody>
          <a:bodyPr/>
          <a:lstStyle/>
          <a:p>
            <a:pPr marL="273050" indent="-273050"/>
            <a:endParaRPr lang="en-GB" sz="2000" dirty="0" smtClean="0"/>
          </a:p>
          <a:p>
            <a:pPr marL="273050" indent="-273050"/>
            <a:endParaRPr lang="en-GB" sz="2000" dirty="0" smtClean="0"/>
          </a:p>
          <a:p>
            <a:pPr marL="273050" indent="-273050"/>
            <a:r>
              <a:rPr lang="en-GB" sz="2000" dirty="0" smtClean="0"/>
              <a:t>Back to back SLAs</a:t>
            </a:r>
          </a:p>
          <a:p>
            <a:pPr marL="273050" indent="-273050"/>
            <a:r>
              <a:rPr lang="en-GB" sz="2000" dirty="0" smtClean="0"/>
              <a:t>Clear procurement strategy</a:t>
            </a:r>
          </a:p>
          <a:p>
            <a:pPr marL="273050" indent="-273050"/>
            <a:r>
              <a:rPr lang="en-GB" sz="2000" dirty="0" smtClean="0"/>
              <a:t>Benchmark responsibly</a:t>
            </a:r>
          </a:p>
          <a:p>
            <a:pPr marL="273050" indent="-273050"/>
            <a:r>
              <a:rPr lang="en-GB" sz="2000" dirty="0" smtClean="0"/>
              <a:t>P&amp;(L) responsibility</a:t>
            </a:r>
          </a:p>
          <a:p>
            <a:pPr marL="273050" indent="-273050"/>
            <a:r>
              <a:rPr lang="en-GB" sz="2000" dirty="0" smtClean="0"/>
              <a:t>Business case mind-set</a:t>
            </a:r>
          </a:p>
          <a:p>
            <a:pPr marL="273050" indent="-273050"/>
            <a:r>
              <a:rPr lang="en-GB" sz="2000" dirty="0" smtClean="0"/>
              <a:t>Devolved authorities</a:t>
            </a:r>
          </a:p>
          <a:p>
            <a:pPr marL="273050" indent="-273050"/>
            <a:r>
              <a:rPr lang="en-GB" sz="2000" dirty="0" smtClean="0"/>
              <a:t>Value your strengths </a:t>
            </a:r>
          </a:p>
          <a:p>
            <a:pPr marL="273050" indent="-273050"/>
            <a:r>
              <a:rPr lang="en-GB" sz="2000" dirty="0" smtClean="0"/>
              <a:t>Don’t chase lowest price</a:t>
            </a:r>
          </a:p>
          <a:p>
            <a:pPr marL="273050" indent="-273050"/>
            <a:r>
              <a:rPr lang="en-GB" sz="2000" dirty="0" smtClean="0"/>
              <a:t>Cost books </a:t>
            </a:r>
          </a:p>
          <a:p>
            <a:pPr marL="273050" indent="-273050"/>
            <a:endParaRPr lang="en-GB" sz="2000" dirty="0" smtClean="0"/>
          </a:p>
          <a:p>
            <a:pPr marL="273050" indent="-273050"/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997896" y="1523925"/>
            <a:ext cx="3384376" cy="504056"/>
          </a:xfrm>
          <a:prstGeom prst="rect">
            <a:avLst/>
          </a:prstGeom>
          <a:solidFill>
            <a:srgbClr val="009900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kern="1200" dirty="0" smtClean="0">
                <a:solidFill>
                  <a:schemeClr val="bg1"/>
                </a:solidFill>
                <a:latin typeface="+mn-lt"/>
              </a:rPr>
              <a:t>Commerciality </a:t>
            </a:r>
            <a:endParaRPr lang="en-GB" sz="2400" kern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0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35280" cy="587152"/>
          </a:xfrm>
        </p:spPr>
        <p:txBody>
          <a:bodyPr/>
          <a:lstStyle/>
          <a:p>
            <a:pPr algn="l"/>
            <a:r>
              <a:rPr lang="en-US" dirty="0" smtClean="0"/>
              <a:t>What you don’t measure you won’t manage…..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106072" cy="4525963"/>
          </a:xfrm>
        </p:spPr>
        <p:txBody>
          <a:bodyPr/>
          <a:lstStyle/>
          <a:p>
            <a:pPr marL="273050" indent="-273050"/>
            <a:endParaRPr lang="en-GB" sz="2000" dirty="0" smtClean="0"/>
          </a:p>
          <a:p>
            <a:pPr marL="273050" indent="-273050"/>
            <a:endParaRPr lang="en-GB" sz="2000" dirty="0" smtClean="0"/>
          </a:p>
          <a:p>
            <a:pPr marL="273050" indent="-273050"/>
            <a:r>
              <a:rPr lang="en-GB" sz="2000" dirty="0" smtClean="0"/>
              <a:t>We aim to be an learning and evolving organisation.</a:t>
            </a:r>
          </a:p>
          <a:p>
            <a:pPr marL="273050" indent="-273050"/>
            <a:r>
              <a:rPr lang="en-GB" sz="2000" dirty="0" smtClean="0"/>
              <a:t>We strive for effective management information which drives a culture of continuous improvement.</a:t>
            </a:r>
          </a:p>
          <a:p>
            <a:pPr marL="273050" indent="-273050"/>
            <a:r>
              <a:rPr lang="en-GB" sz="2000" dirty="0" smtClean="0"/>
              <a:t>We seek innovation from within and industry leaders, rolling out best practice and trying out new ideas (and getting some things wrong!)</a:t>
            </a:r>
          </a:p>
          <a:p>
            <a:pPr marL="273050" indent="-273050"/>
            <a:r>
              <a:rPr lang="en-GB" sz="2000" dirty="0" smtClean="0"/>
              <a:t>Our MI highlights </a:t>
            </a:r>
            <a:r>
              <a:rPr lang="en-GB" sz="2000" dirty="0"/>
              <a:t>celebrates great </a:t>
            </a:r>
            <a:r>
              <a:rPr lang="en-GB" sz="2000" dirty="0" smtClean="0"/>
              <a:t>performance as well as non compliance</a:t>
            </a:r>
          </a:p>
          <a:p>
            <a:pPr marL="273050" indent="-273050"/>
            <a:r>
              <a:rPr lang="en-GB" sz="2000" dirty="0" smtClean="0"/>
              <a:t>Our cost books go deep into our business both in terms of the people they touch and the detail they contain</a:t>
            </a:r>
            <a:r>
              <a:rPr lang="en-GB" sz="2000" dirty="0" smtClean="0"/>
              <a:t>.</a:t>
            </a:r>
          </a:p>
          <a:p>
            <a:pPr marL="273050" indent="-273050"/>
            <a:r>
              <a:rPr lang="en-GB" sz="2000" dirty="0" smtClean="0"/>
              <a:t>We aim to share what we know &amp; learn as you never know where the next bright idea may come from.</a:t>
            </a:r>
            <a:endParaRPr lang="en-GB" sz="2000" dirty="0" smtClean="0"/>
          </a:p>
          <a:p>
            <a:pPr marL="273050" indent="-273050"/>
            <a:endParaRPr lang="en-GB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38336" y="6021288"/>
            <a:ext cx="8435280" cy="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23" charset="-128"/>
                <a:cs typeface="ＭＳ Ｐゴシック" pitchFamily="-12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r>
              <a:rPr lang="en-US" dirty="0" smtClean="0"/>
              <a:t>…..FM needs to do more with the information it has.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1523925"/>
            <a:ext cx="3384376" cy="504056"/>
          </a:xfrm>
          <a:prstGeom prst="rect">
            <a:avLst/>
          </a:prstGeom>
          <a:solidFill>
            <a:srgbClr val="D71F85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kern="1200" dirty="0" smtClean="0">
                <a:solidFill>
                  <a:schemeClr val="bg1"/>
                </a:solidFill>
                <a:latin typeface="+mn-lt"/>
              </a:rPr>
              <a:t>Business Intelligence</a:t>
            </a:r>
            <a:endParaRPr lang="en-GB" sz="2400" kern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7896" y="1523925"/>
            <a:ext cx="3384376" cy="504056"/>
          </a:xfrm>
          <a:prstGeom prst="rect">
            <a:avLst/>
          </a:prstGeom>
          <a:solidFill>
            <a:srgbClr val="009900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kern="1200" dirty="0" smtClean="0">
                <a:solidFill>
                  <a:schemeClr val="bg1"/>
                </a:solidFill>
                <a:latin typeface="+mn-lt"/>
              </a:rPr>
              <a:t>Business Improvement</a:t>
            </a:r>
            <a:endParaRPr lang="en-GB" sz="2400" kern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11960" y="1556792"/>
            <a:ext cx="576064" cy="399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So what do we feel works well for us?....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Understand your customer</a:t>
            </a:r>
          </a:p>
          <a:p>
            <a:r>
              <a:rPr lang="en-GB" sz="2400" dirty="0" smtClean="0"/>
              <a:t>Leadership &amp; Team</a:t>
            </a:r>
          </a:p>
          <a:p>
            <a:r>
              <a:rPr lang="en-GB" sz="2400" dirty="0" smtClean="0"/>
              <a:t>Be clear where you are heading</a:t>
            </a:r>
          </a:p>
          <a:p>
            <a:r>
              <a:rPr lang="en-GB" sz="2400" dirty="0" smtClean="0"/>
              <a:t>Consistency &amp; Standards</a:t>
            </a:r>
          </a:p>
          <a:p>
            <a:r>
              <a:rPr lang="en-GB" sz="2400" dirty="0" smtClean="0"/>
              <a:t>Commercial focus</a:t>
            </a:r>
          </a:p>
          <a:p>
            <a:r>
              <a:rPr lang="en-GB" sz="2400" dirty="0" smtClean="0"/>
              <a:t>Management information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523925"/>
            <a:ext cx="3384376" cy="504056"/>
          </a:xfrm>
          <a:prstGeom prst="rect">
            <a:avLst/>
          </a:prstGeom>
          <a:solidFill>
            <a:srgbClr val="D71F85"/>
          </a:solidFill>
          <a:ln w="38100">
            <a:noFill/>
            <a:miter lim="800000"/>
            <a:headEnd/>
            <a:tailEnd/>
          </a:ln>
        </p:spPr>
        <p:txBody>
          <a:bodyPr wrap="square" lIns="121893" tIns="60946" rIns="121893" bIns="60946" anchor="ctr"/>
          <a:lstStyle>
            <a:defPPr>
              <a:defRPr lang="en-US"/>
            </a:defPPr>
            <a:lvl1pPr algn="ctr" defTabSz="914173" eaLnBrk="0" fontAlgn="auto" hangingPunct="0">
              <a:spcBef>
                <a:spcPts val="0"/>
              </a:spcBef>
              <a:spcAft>
                <a:spcPts val="0"/>
              </a:spcAft>
              <a:defRPr sz="1600" kern="0">
                <a:solidFill>
                  <a:srgbClr val="FFFFFF"/>
                </a:solidFill>
              </a:defRPr>
            </a:lvl1pPr>
          </a:lstStyle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kern="1200" dirty="0" smtClean="0">
                <a:solidFill>
                  <a:schemeClr val="bg1"/>
                </a:solidFill>
                <a:latin typeface="+mn-lt"/>
              </a:rPr>
              <a:t>The bigger ticket items</a:t>
            </a:r>
            <a:endParaRPr lang="en-GB" sz="2400" kern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32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446</Words>
  <Application>Microsoft Office PowerPoint</Application>
  <PresentationFormat>On-screen Show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Where we operate….</vt:lpstr>
      <vt:lpstr>What we do matters….</vt:lpstr>
      <vt:lpstr>So what about cost management…..</vt:lpstr>
      <vt:lpstr>But the one thing you MUST get right…..</vt:lpstr>
      <vt:lpstr>So how do we control cost versus quality…..</vt:lpstr>
      <vt:lpstr>What you don’t measure you won’t manage…..</vt:lpstr>
      <vt:lpstr>So what do we feel works well for us?....</vt:lpstr>
      <vt:lpstr>So are we there yet?…..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Edmond,N,Neil,FSP R</cp:lastModifiedBy>
  <cp:revision>198</cp:revision>
  <cp:lastPrinted>2012-10-24T13:19:00Z</cp:lastPrinted>
  <dcterms:created xsi:type="dcterms:W3CDTF">2012-10-09T08:56:46Z</dcterms:created>
  <dcterms:modified xsi:type="dcterms:W3CDTF">2013-06-13T23:58:22Z</dcterms:modified>
</cp:coreProperties>
</file>