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72" r:id="rId1"/>
  </p:sldMasterIdLst>
  <p:notesMasterIdLst>
    <p:notesMasterId r:id="rId11"/>
  </p:notesMasterIdLst>
  <p:sldIdLst>
    <p:sldId id="256" r:id="rId2"/>
    <p:sldId id="258" r:id="rId3"/>
    <p:sldId id="259" r:id="rId4"/>
    <p:sldId id="257" r:id="rId5"/>
    <p:sldId id="262" r:id="rId6"/>
    <p:sldId id="263" r:id="rId7"/>
    <p:sldId id="265" r:id="rId8"/>
    <p:sldId id="266" r:id="rId9"/>
    <p:sldId id="260"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7" d="100"/>
          <a:sy n="57" d="100"/>
        </p:scale>
        <p:origin x="-61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F097C94-366F-40A6-B3DE-3C18C72155D2}" type="datetimeFigureOut">
              <a:rPr lang="en-GB" smtClean="0"/>
              <a:t>13/06/2013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3EA38E-F4DD-41A2-B689-486BB1A16236}" type="slidenum">
              <a:rPr lang="en-GB" smtClean="0"/>
              <a:t>‹#›</a:t>
            </a:fld>
            <a:endParaRPr lang="en-GB"/>
          </a:p>
        </p:txBody>
      </p:sp>
    </p:spTree>
    <p:extLst>
      <p:ext uri="{BB962C8B-B14F-4D97-AF65-F5344CB8AC3E}">
        <p14:creationId xmlns:p14="http://schemas.microsoft.com/office/powerpoint/2010/main" val="8950552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So why do people benchmark? Well we have</a:t>
            </a:r>
            <a:r>
              <a:rPr lang="en-GB" baseline="0" dirty="0" smtClean="0"/>
              <a:t> an estimated 654 million m2 of non domestic floor space in the UK all of which needs to be serviced, maintained and uses electricity to house the business that is operating in that building.</a:t>
            </a:r>
          </a:p>
          <a:p>
            <a:endParaRPr lang="en-GB" baseline="0" dirty="0" smtClean="0"/>
          </a:p>
          <a:p>
            <a:r>
              <a:rPr lang="en-GB" baseline="0" dirty="0" smtClean="0"/>
              <a:t>If we look at the sectors that occupy this space you can see it is dominated by the wholesale and retail trades, closely followed by offices and education…. The one thing the all have in common is that they need to run as economically as possible, their occupiers or sometime customers drive their environmental performance and the all need to provide the services their occupiers need and perform the function that has been asked of them.</a:t>
            </a:r>
          </a:p>
          <a:p>
            <a:endParaRPr lang="en-GB" baseline="0" dirty="0" smtClean="0"/>
          </a:p>
          <a:p>
            <a:r>
              <a:rPr lang="en-GB" baseline="0" dirty="0" smtClean="0"/>
              <a:t>Benchmarking is the tool that allows all these operators to know if they are doing a good job or whether there are areas that they could be improving</a:t>
            </a:r>
            <a:endParaRPr lang="en-GB" dirty="0"/>
          </a:p>
        </p:txBody>
      </p:sp>
      <p:sp>
        <p:nvSpPr>
          <p:cNvPr id="4" name="Slide Number Placeholder 3"/>
          <p:cNvSpPr>
            <a:spLocks noGrp="1"/>
          </p:cNvSpPr>
          <p:nvPr>
            <p:ph type="sldNum" sz="quarter" idx="10"/>
          </p:nvPr>
        </p:nvSpPr>
        <p:spPr/>
        <p:txBody>
          <a:bodyPr/>
          <a:lstStyle/>
          <a:p>
            <a:fld id="{493EA38E-F4DD-41A2-B689-486BB1A16236}" type="slidenum">
              <a:rPr lang="en-GB" smtClean="0"/>
              <a:t>2</a:t>
            </a:fld>
            <a:endParaRPr lang="en-GB"/>
          </a:p>
        </p:txBody>
      </p:sp>
    </p:spTree>
    <p:extLst>
      <p:ext uri="{BB962C8B-B14F-4D97-AF65-F5344CB8AC3E}">
        <p14:creationId xmlns:p14="http://schemas.microsoft.com/office/powerpoint/2010/main" val="27032510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is an example where the results can be used to focus a busy operators</a:t>
            </a:r>
            <a:r>
              <a:rPr lang="en-GB" baseline="0" dirty="0" smtClean="0"/>
              <a:t> attention. Only one area is greater than the benchmark – so as a guide the operator of these buildings and estates can focus his energy at looking at the figures he has and if they are found wanting he can look to improve the cost control and management of maintenance on those estates.</a:t>
            </a:r>
            <a:endParaRPr lang="en-GB" dirty="0"/>
          </a:p>
        </p:txBody>
      </p:sp>
      <p:sp>
        <p:nvSpPr>
          <p:cNvPr id="4" name="Slide Number Placeholder 3"/>
          <p:cNvSpPr>
            <a:spLocks noGrp="1"/>
          </p:cNvSpPr>
          <p:nvPr>
            <p:ph type="sldNum" sz="quarter" idx="10"/>
          </p:nvPr>
        </p:nvSpPr>
        <p:spPr/>
        <p:txBody>
          <a:bodyPr/>
          <a:lstStyle/>
          <a:p>
            <a:fld id="{493EA38E-F4DD-41A2-B689-486BB1A16236}" type="slidenum">
              <a:rPr lang="en-GB" smtClean="0"/>
              <a:t>3</a:t>
            </a:fld>
            <a:endParaRPr lang="en-GB"/>
          </a:p>
        </p:txBody>
      </p:sp>
    </p:spTree>
    <p:extLst>
      <p:ext uri="{BB962C8B-B14F-4D97-AF65-F5344CB8AC3E}">
        <p14:creationId xmlns:p14="http://schemas.microsoft.com/office/powerpoint/2010/main" val="4125524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So BSRIA’s network has been around since 2001 in one form or another and in 2003 when I joined BSRIA we were sending a question to our members every two weeks to build up a picture of what buildings they</a:t>
            </a:r>
            <a:r>
              <a:rPr lang="en-GB" baseline="0" dirty="0" smtClean="0"/>
              <a:t> were managing and the cost and performance of their operations. The network is run on a give to receive basis and everyone is encouraged to submit data. We also run three events throughout the year to allow networking with other members who are generally like minded individuals that just want to get better at what they are doing. The data we provide each year is aimed at helping our members look at their own results and identify areas for improvement compared to the networks benchmark. The areas we hare focused on at the moment are Energy, Maintenance , cleaning and security which we’ve been collecting reliably for six years and waste which was added about 2 years ago in response to members needs to start improving their environmental performance.</a:t>
            </a:r>
            <a:endParaRPr lang="en-GB" dirty="0"/>
          </a:p>
        </p:txBody>
      </p:sp>
      <p:sp>
        <p:nvSpPr>
          <p:cNvPr id="4" name="Slide Number Placeholder 3"/>
          <p:cNvSpPr>
            <a:spLocks noGrp="1"/>
          </p:cNvSpPr>
          <p:nvPr>
            <p:ph type="sldNum" sz="quarter" idx="10"/>
          </p:nvPr>
        </p:nvSpPr>
        <p:spPr/>
        <p:txBody>
          <a:bodyPr/>
          <a:lstStyle/>
          <a:p>
            <a:fld id="{493EA38E-F4DD-41A2-B689-486BB1A16236}" type="slidenum">
              <a:rPr lang="en-GB" smtClean="0"/>
              <a:t>4</a:t>
            </a:fld>
            <a:endParaRPr lang="en-GB"/>
          </a:p>
        </p:txBody>
      </p:sp>
    </p:spTree>
    <p:extLst>
      <p:ext uri="{BB962C8B-B14F-4D97-AF65-F5344CB8AC3E}">
        <p14:creationId xmlns:p14="http://schemas.microsoft.com/office/powerpoint/2010/main" val="22366057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We’ve heard it before you cant measure oranges against apples – so</a:t>
            </a:r>
            <a:r>
              <a:rPr lang="en-GB" baseline="0" dirty="0" smtClean="0"/>
              <a:t> we split our categories and capture the background data about the buildings.</a:t>
            </a:r>
            <a:endParaRPr lang="en-GB" dirty="0"/>
          </a:p>
        </p:txBody>
      </p:sp>
      <p:sp>
        <p:nvSpPr>
          <p:cNvPr id="4" name="Slide Number Placeholder 3"/>
          <p:cNvSpPr>
            <a:spLocks noGrp="1"/>
          </p:cNvSpPr>
          <p:nvPr>
            <p:ph type="sldNum" sz="quarter" idx="10"/>
          </p:nvPr>
        </p:nvSpPr>
        <p:spPr/>
        <p:txBody>
          <a:bodyPr/>
          <a:lstStyle/>
          <a:p>
            <a:fld id="{493EA38E-F4DD-41A2-B689-486BB1A16236}" type="slidenum">
              <a:rPr lang="en-GB" smtClean="0"/>
              <a:t>5</a:t>
            </a:fld>
            <a:endParaRPr lang="en-GB"/>
          </a:p>
        </p:txBody>
      </p:sp>
    </p:spTree>
    <p:extLst>
      <p:ext uri="{BB962C8B-B14F-4D97-AF65-F5344CB8AC3E}">
        <p14:creationId xmlns:p14="http://schemas.microsoft.com/office/powerpoint/2010/main" val="19525944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We also look</a:t>
            </a:r>
            <a:r>
              <a:rPr lang="en-GB" baseline="0" dirty="0" smtClean="0"/>
              <a:t> at the sectors the data comes from as there is a big different in the amount a charity will send on their HQ office compared to a financial institute!</a:t>
            </a:r>
            <a:endParaRPr lang="en-GB" dirty="0"/>
          </a:p>
        </p:txBody>
      </p:sp>
      <p:sp>
        <p:nvSpPr>
          <p:cNvPr id="4" name="Slide Number Placeholder 3"/>
          <p:cNvSpPr>
            <a:spLocks noGrp="1"/>
          </p:cNvSpPr>
          <p:nvPr>
            <p:ph type="sldNum" sz="quarter" idx="10"/>
          </p:nvPr>
        </p:nvSpPr>
        <p:spPr/>
        <p:txBody>
          <a:bodyPr/>
          <a:lstStyle/>
          <a:p>
            <a:fld id="{493EA38E-F4DD-41A2-B689-486BB1A16236}" type="slidenum">
              <a:rPr lang="en-GB" smtClean="0"/>
              <a:t>6</a:t>
            </a:fld>
            <a:endParaRPr lang="en-GB"/>
          </a:p>
        </p:txBody>
      </p:sp>
    </p:spTree>
    <p:extLst>
      <p:ext uri="{BB962C8B-B14F-4D97-AF65-F5344CB8AC3E}">
        <p14:creationId xmlns:p14="http://schemas.microsoft.com/office/powerpoint/2010/main" val="332892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Other influences are the activities that are undertaken – if we look at maintenance you can see that reactive</a:t>
            </a:r>
            <a:r>
              <a:rPr lang="en-GB" baseline="0" dirty="0" smtClean="0"/>
              <a:t> repairs is almost a given that everyone you are benchmarking against will also be paying for that service as well. But when you get down to things like the helpdesk – if you are paying for this but your peers are not… the figures will be very different.</a:t>
            </a:r>
            <a:endParaRPr lang="en-GB" dirty="0"/>
          </a:p>
        </p:txBody>
      </p:sp>
      <p:sp>
        <p:nvSpPr>
          <p:cNvPr id="4" name="Slide Number Placeholder 3"/>
          <p:cNvSpPr>
            <a:spLocks noGrp="1"/>
          </p:cNvSpPr>
          <p:nvPr>
            <p:ph type="sldNum" sz="quarter" idx="10"/>
          </p:nvPr>
        </p:nvSpPr>
        <p:spPr/>
        <p:txBody>
          <a:bodyPr/>
          <a:lstStyle/>
          <a:p>
            <a:fld id="{493EA38E-F4DD-41A2-B689-486BB1A16236}" type="slidenum">
              <a:rPr lang="en-GB" smtClean="0"/>
              <a:t>7</a:t>
            </a:fld>
            <a:endParaRPr lang="en-GB"/>
          </a:p>
        </p:txBody>
      </p:sp>
    </p:spTree>
    <p:extLst>
      <p:ext uri="{BB962C8B-B14F-4D97-AF65-F5344CB8AC3E}">
        <p14:creationId xmlns:p14="http://schemas.microsoft.com/office/powerpoint/2010/main" val="23754432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a:t>
            </a:r>
            <a:r>
              <a:rPr lang="en-GB" baseline="0" dirty="0" smtClean="0"/>
              <a:t> is reflected in the range that we get – to read this chart the red is the highest cost per m2 GIA that is submitted by the members, the green is the lowest with the blue bar the benchmark for each class of building. The black spot s the benchmark from the previous year. The thing with this type of benchmarking which relies on groups submitting their data is that the data set is not fixed….. So that the number as well as the buildings submitted changes year on year and can be the reason the benchmark fluctuates.</a:t>
            </a:r>
            <a:endParaRPr lang="en-GB" dirty="0"/>
          </a:p>
        </p:txBody>
      </p:sp>
      <p:sp>
        <p:nvSpPr>
          <p:cNvPr id="4" name="Slide Number Placeholder 3"/>
          <p:cNvSpPr>
            <a:spLocks noGrp="1"/>
          </p:cNvSpPr>
          <p:nvPr>
            <p:ph type="sldNum" sz="quarter" idx="10"/>
          </p:nvPr>
        </p:nvSpPr>
        <p:spPr/>
        <p:txBody>
          <a:bodyPr/>
          <a:lstStyle/>
          <a:p>
            <a:fld id="{493EA38E-F4DD-41A2-B689-486BB1A16236}" type="slidenum">
              <a:rPr lang="en-GB" smtClean="0"/>
              <a:t>8</a:t>
            </a:fld>
            <a:endParaRPr lang="en-GB"/>
          </a:p>
        </p:txBody>
      </p:sp>
    </p:spTree>
    <p:extLst>
      <p:ext uri="{BB962C8B-B14F-4D97-AF65-F5344CB8AC3E}">
        <p14:creationId xmlns:p14="http://schemas.microsoft.com/office/powerpoint/2010/main" val="24454161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So in summary</a:t>
            </a:r>
            <a:r>
              <a:rPr lang="en-GB" baseline="0" dirty="0" smtClean="0"/>
              <a:t> you have to remember working from benchmarks produced from groups it is only as good as the data that is submitted. Those that run groups will validate and test the data they receive as much as possible – we work hard on this visiting our members to collect the data when necessary.</a:t>
            </a:r>
            <a:endParaRPr lang="en-GB" dirty="0"/>
          </a:p>
        </p:txBody>
      </p:sp>
      <p:sp>
        <p:nvSpPr>
          <p:cNvPr id="4" name="Slide Number Placeholder 3"/>
          <p:cNvSpPr>
            <a:spLocks noGrp="1"/>
          </p:cNvSpPr>
          <p:nvPr>
            <p:ph type="sldNum" sz="quarter" idx="10"/>
          </p:nvPr>
        </p:nvSpPr>
        <p:spPr/>
        <p:txBody>
          <a:bodyPr/>
          <a:lstStyle/>
          <a:p>
            <a:fld id="{493EA38E-F4DD-41A2-B689-486BB1A16236}" type="slidenum">
              <a:rPr lang="en-GB" smtClean="0"/>
              <a:t>9</a:t>
            </a:fld>
            <a:endParaRPr lang="en-GB"/>
          </a:p>
        </p:txBody>
      </p:sp>
    </p:spTree>
    <p:extLst>
      <p:ext uri="{BB962C8B-B14F-4D97-AF65-F5344CB8AC3E}">
        <p14:creationId xmlns:p14="http://schemas.microsoft.com/office/powerpoint/2010/main" val="10182678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fld id="{7DC7D71C-EBFA-4240-A6DB-EA661CEF5474}" type="datetimeFigureOut">
              <a:rPr lang="en-GB" smtClean="0"/>
              <a:t>13/06/2013</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fld id="{64FB0F31-BB87-4540-AC23-8A6F0534099F}"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fld id="{7DC7D71C-EBFA-4240-A6DB-EA661CEF5474}" type="datetimeFigureOut">
              <a:rPr lang="en-GB" smtClean="0"/>
              <a:t>13/06/2013</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fld id="{64FB0F31-BB87-4540-AC23-8A6F0534099F}"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fld id="{7DC7D71C-EBFA-4240-A6DB-EA661CEF5474}" type="datetimeFigureOut">
              <a:rPr lang="en-GB" smtClean="0"/>
              <a:t>13/06/2013</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fld id="{64FB0F31-BB87-4540-AC23-8A6F0534099F}"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fld id="{7DC7D71C-EBFA-4240-A6DB-EA661CEF5474}" type="datetimeFigureOut">
              <a:rPr lang="en-GB" smtClean="0"/>
              <a:t>13/06/2013</a:t>
            </a:fld>
            <a:endParaRPr lang="en-GB"/>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endParaRPr lang="en-GB"/>
          </a:p>
        </p:txBody>
      </p: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fld id="{64FB0F31-BB87-4540-AC23-8A6F0534099F}"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a:xfrm>
            <a:off x="457200" y="6356350"/>
            <a:ext cx="2133600" cy="365125"/>
          </a:xfrm>
          <a:prstGeom prst="rect">
            <a:avLst/>
          </a:prstGeom>
        </p:spPr>
        <p:txBody>
          <a:bodyPr/>
          <a:lstStyle>
            <a:lvl1pPr>
              <a:defRPr/>
            </a:lvl1pPr>
          </a:lstStyle>
          <a:p>
            <a:fld id="{7DC7D71C-EBFA-4240-A6DB-EA661CEF5474}" type="datetimeFigureOut">
              <a:rPr lang="en-GB" smtClean="0"/>
              <a:t>13/06/2013</a:t>
            </a:fld>
            <a:endParaRPr lang="en-GB"/>
          </a:p>
        </p:txBody>
      </p:sp>
      <p:sp>
        <p:nvSpPr>
          <p:cNvPr id="8"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endParaRPr lang="en-GB"/>
          </a:p>
        </p:txBody>
      </p:sp>
      <p:sp>
        <p:nvSpPr>
          <p:cNvPr id="9"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fld id="{64FB0F31-BB87-4540-AC23-8A6F0534099F}"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a:xfrm>
            <a:off x="457200" y="6356350"/>
            <a:ext cx="2133600" cy="365125"/>
          </a:xfrm>
          <a:prstGeom prst="rect">
            <a:avLst/>
          </a:prstGeom>
        </p:spPr>
        <p:txBody>
          <a:bodyPr/>
          <a:lstStyle>
            <a:lvl1pPr>
              <a:defRPr/>
            </a:lvl1pPr>
          </a:lstStyle>
          <a:p>
            <a:fld id="{7DC7D71C-EBFA-4240-A6DB-EA661CEF5474}" type="datetimeFigureOut">
              <a:rPr lang="en-GB" smtClean="0"/>
              <a:t>13/06/2013</a:t>
            </a:fld>
            <a:endParaRPr lang="en-GB"/>
          </a:p>
        </p:txBody>
      </p:sp>
      <p:sp>
        <p:nvSpPr>
          <p:cNvPr id="4"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endParaRPr lang="en-GB"/>
          </a:p>
        </p:txBody>
      </p:sp>
      <p:sp>
        <p:nvSpPr>
          <p:cNvPr id="5"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fld id="{64FB0F31-BB87-4540-AC23-8A6F0534099F}"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defRPr/>
            </a:lvl1pPr>
          </a:lstStyle>
          <a:p>
            <a:fld id="{7DC7D71C-EBFA-4240-A6DB-EA661CEF5474}" type="datetimeFigureOut">
              <a:rPr lang="en-GB" smtClean="0"/>
              <a:t>13/06/2013</a:t>
            </a:fld>
            <a:endParaRPr lang="en-GB"/>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endParaRPr lang="en-GB"/>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fld id="{64FB0F31-BB87-4540-AC23-8A6F0534099F}"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fld id="{7DC7D71C-EBFA-4240-A6DB-EA661CEF5474}" type="datetimeFigureOut">
              <a:rPr lang="en-GB" smtClean="0"/>
              <a:t>13/06/2013</a:t>
            </a:fld>
            <a:endParaRPr lang="en-GB"/>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endParaRPr lang="en-GB"/>
          </a:p>
        </p:txBody>
      </p: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fld id="{64FB0F31-BB87-4540-AC23-8A6F0534099F}"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fld id="{7DC7D71C-EBFA-4240-A6DB-EA661CEF5474}" type="datetimeFigureOut">
              <a:rPr lang="en-GB" smtClean="0"/>
              <a:t>13/06/2013</a:t>
            </a:fld>
            <a:endParaRPr lang="en-GB"/>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endParaRPr lang="en-GB"/>
          </a:p>
        </p:txBody>
      </p: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fld id="{64FB0F31-BB87-4540-AC23-8A6F0534099F}"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609600"/>
            <a:ext cx="8229600" cy="58715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endParaRPr lang="en-GB" dirty="0"/>
          </a:p>
        </p:txBody>
      </p:sp>
      <p:sp>
        <p:nvSpPr>
          <p:cNvPr id="1027" name="Text Placeholder 2"/>
          <p:cNvSpPr>
            <a:spLocks noGrp="1"/>
          </p:cNvSpPr>
          <p:nvPr>
            <p:ph type="body" idx="1"/>
          </p:nvPr>
        </p:nvSpPr>
        <p:spPr bwMode="auto">
          <a:xfrm>
            <a:off x="457200" y="1268760"/>
            <a:ext cx="8229600" cy="532859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032" name="Rectangle 8"/>
          <p:cNvSpPr>
            <a:spLocks noChangeArrowheads="1"/>
          </p:cNvSpPr>
          <p:nvPr/>
        </p:nvSpPr>
        <p:spPr bwMode="auto">
          <a:xfrm>
            <a:off x="0" y="0"/>
            <a:ext cx="9144000" cy="533400"/>
          </a:xfrm>
          <a:prstGeom prst="rect">
            <a:avLst/>
          </a:prstGeom>
          <a:solidFill>
            <a:srgbClr val="C7F0FF"/>
          </a:solidFill>
          <a:ln w="9525">
            <a:noFill/>
            <a:miter lim="800000"/>
            <a:headEnd/>
            <a:tailEnd/>
          </a:ln>
        </p:spPr>
        <p:txBody>
          <a:bodyPr wrap="none" anchor="ctr">
            <a:prstTxWarp prst="textNoShape">
              <a:avLst/>
            </a:prstTxWarp>
          </a:bodyPr>
          <a:lstStyle/>
          <a:p>
            <a:pPr>
              <a:defRPr/>
            </a:pPr>
            <a:endParaRPr lang="en-US" sz="1800"/>
          </a:p>
        </p:txBody>
      </p:sp>
      <p:sp>
        <p:nvSpPr>
          <p:cNvPr id="1033" name="Line 9"/>
          <p:cNvSpPr>
            <a:spLocks noChangeShapeType="1"/>
          </p:cNvSpPr>
          <p:nvPr/>
        </p:nvSpPr>
        <p:spPr bwMode="auto">
          <a:xfrm>
            <a:off x="0" y="533400"/>
            <a:ext cx="9144000" cy="0"/>
          </a:xfrm>
          <a:prstGeom prst="line">
            <a:avLst/>
          </a:prstGeom>
          <a:noFill/>
          <a:ln w="38100">
            <a:solidFill>
              <a:schemeClr val="tx1"/>
            </a:solidFill>
            <a:round/>
            <a:headEnd/>
            <a:tailEnd/>
          </a:ln>
        </p:spPr>
        <p:txBody>
          <a:bodyPr wrap="none" anchor="ctr">
            <a:prstTxWarp prst="textNoShape">
              <a:avLst/>
            </a:prstTxWarp>
          </a:bodyPr>
          <a:lstStyle/>
          <a:p>
            <a:pPr>
              <a:defRPr/>
            </a:pPr>
            <a:endParaRPr lang="en-US" sz="1800"/>
          </a:p>
        </p:txBody>
      </p:sp>
      <p:sp>
        <p:nvSpPr>
          <p:cNvPr id="1034" name="Rectangle 10"/>
          <p:cNvSpPr>
            <a:spLocks noChangeArrowheads="1"/>
          </p:cNvSpPr>
          <p:nvPr/>
        </p:nvSpPr>
        <p:spPr bwMode="auto">
          <a:xfrm>
            <a:off x="0" y="6781800"/>
            <a:ext cx="9144000" cy="76200"/>
          </a:xfrm>
          <a:prstGeom prst="rect">
            <a:avLst/>
          </a:prstGeom>
          <a:solidFill>
            <a:srgbClr val="C7F0FF"/>
          </a:solidFill>
          <a:ln w="9525">
            <a:noFill/>
            <a:miter lim="800000"/>
            <a:headEnd/>
            <a:tailEnd/>
          </a:ln>
        </p:spPr>
        <p:txBody>
          <a:bodyPr wrap="none" anchor="ctr">
            <a:prstTxWarp prst="textNoShape">
              <a:avLst/>
            </a:prstTxWarp>
          </a:bodyPr>
          <a:lstStyle/>
          <a:p>
            <a:pPr>
              <a:defRPr/>
            </a:pPr>
            <a:endParaRPr lang="en-US" sz="1800"/>
          </a:p>
        </p:txBody>
      </p:sp>
      <p:sp>
        <p:nvSpPr>
          <p:cNvPr id="1035" name="Line 11"/>
          <p:cNvSpPr>
            <a:spLocks noChangeShapeType="1"/>
          </p:cNvSpPr>
          <p:nvPr/>
        </p:nvSpPr>
        <p:spPr bwMode="auto">
          <a:xfrm>
            <a:off x="0" y="6781800"/>
            <a:ext cx="9144000" cy="0"/>
          </a:xfrm>
          <a:prstGeom prst="line">
            <a:avLst/>
          </a:prstGeom>
          <a:noFill/>
          <a:ln w="25400">
            <a:solidFill>
              <a:schemeClr val="tx1"/>
            </a:solidFill>
            <a:round/>
            <a:headEnd/>
            <a:tailEnd/>
          </a:ln>
        </p:spPr>
        <p:txBody>
          <a:bodyPr wrap="none" anchor="ctr">
            <a:prstTxWarp prst="textNoShape">
              <a:avLst/>
            </a:prstTxWarp>
          </a:bodyPr>
          <a:lstStyle/>
          <a:p>
            <a:pPr>
              <a:defRPr/>
            </a:pPr>
            <a:endParaRPr lang="en-US" sz="180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r" rtl="0" eaLnBrk="1" fontAlgn="base" hangingPunct="1">
        <a:spcBef>
          <a:spcPct val="0"/>
        </a:spcBef>
        <a:spcAft>
          <a:spcPct val="0"/>
        </a:spcAft>
        <a:defRPr sz="2800" kern="1200">
          <a:solidFill>
            <a:schemeClr val="tx1"/>
          </a:solidFill>
          <a:latin typeface="+mj-lt"/>
          <a:ea typeface="ＭＳ Ｐゴシック" pitchFamily="-123" charset="-128"/>
          <a:cs typeface="ＭＳ Ｐゴシック" pitchFamily="-123" charset="-128"/>
        </a:defRPr>
      </a:lvl1pPr>
      <a:lvl2pPr algn="ctr" rtl="0" eaLnBrk="1" fontAlgn="base" hangingPunct="1">
        <a:spcBef>
          <a:spcPct val="0"/>
        </a:spcBef>
        <a:spcAft>
          <a:spcPct val="0"/>
        </a:spcAft>
        <a:defRPr sz="4400">
          <a:solidFill>
            <a:schemeClr val="tx1"/>
          </a:solidFill>
          <a:latin typeface="Calibri" pitchFamily="-123" charset="0"/>
          <a:ea typeface="ＭＳ Ｐゴシック" pitchFamily="-123" charset="-128"/>
          <a:cs typeface="ＭＳ Ｐゴシック" pitchFamily="-123" charset="-128"/>
        </a:defRPr>
      </a:lvl2pPr>
      <a:lvl3pPr algn="ctr" rtl="0" eaLnBrk="1" fontAlgn="base" hangingPunct="1">
        <a:spcBef>
          <a:spcPct val="0"/>
        </a:spcBef>
        <a:spcAft>
          <a:spcPct val="0"/>
        </a:spcAft>
        <a:defRPr sz="4400">
          <a:solidFill>
            <a:schemeClr val="tx1"/>
          </a:solidFill>
          <a:latin typeface="Calibri" pitchFamily="-123" charset="0"/>
          <a:ea typeface="ＭＳ Ｐゴシック" pitchFamily="-123" charset="-128"/>
          <a:cs typeface="ＭＳ Ｐゴシック" pitchFamily="-123" charset="-128"/>
        </a:defRPr>
      </a:lvl3pPr>
      <a:lvl4pPr algn="ctr" rtl="0" eaLnBrk="1" fontAlgn="base" hangingPunct="1">
        <a:spcBef>
          <a:spcPct val="0"/>
        </a:spcBef>
        <a:spcAft>
          <a:spcPct val="0"/>
        </a:spcAft>
        <a:defRPr sz="4400">
          <a:solidFill>
            <a:schemeClr val="tx1"/>
          </a:solidFill>
          <a:latin typeface="Calibri" pitchFamily="-123" charset="0"/>
          <a:ea typeface="ＭＳ Ｐゴシック" pitchFamily="-123" charset="-128"/>
          <a:cs typeface="ＭＳ Ｐゴシック" pitchFamily="-123" charset="-128"/>
        </a:defRPr>
      </a:lvl4pPr>
      <a:lvl5pPr algn="ctr" rtl="0" eaLnBrk="1" fontAlgn="base" hangingPunct="1">
        <a:spcBef>
          <a:spcPct val="0"/>
        </a:spcBef>
        <a:spcAft>
          <a:spcPct val="0"/>
        </a:spcAft>
        <a:defRPr sz="4400">
          <a:solidFill>
            <a:schemeClr val="tx1"/>
          </a:solidFill>
          <a:latin typeface="Calibri" pitchFamily="-123" charset="0"/>
          <a:ea typeface="ＭＳ Ｐゴシック" pitchFamily="-123" charset="-128"/>
          <a:cs typeface="ＭＳ Ｐゴシック" pitchFamily="-123" charset="-128"/>
        </a:defRPr>
      </a:lvl5pPr>
      <a:lvl6pPr marL="457200" algn="ctr" rtl="0" eaLnBrk="1" fontAlgn="base" hangingPunct="1">
        <a:spcBef>
          <a:spcPct val="0"/>
        </a:spcBef>
        <a:spcAft>
          <a:spcPct val="0"/>
        </a:spcAft>
        <a:defRPr sz="4400">
          <a:solidFill>
            <a:schemeClr val="tx1"/>
          </a:solidFill>
          <a:latin typeface="Calibri" pitchFamily="-123" charset="0"/>
          <a:ea typeface="ＭＳ Ｐゴシック" pitchFamily="-123" charset="-128"/>
          <a:cs typeface="ＭＳ Ｐゴシック" pitchFamily="-123" charset="-128"/>
        </a:defRPr>
      </a:lvl6pPr>
      <a:lvl7pPr marL="914400" algn="ctr" rtl="0" eaLnBrk="1" fontAlgn="base" hangingPunct="1">
        <a:spcBef>
          <a:spcPct val="0"/>
        </a:spcBef>
        <a:spcAft>
          <a:spcPct val="0"/>
        </a:spcAft>
        <a:defRPr sz="4400">
          <a:solidFill>
            <a:schemeClr val="tx1"/>
          </a:solidFill>
          <a:latin typeface="Calibri" pitchFamily="-123" charset="0"/>
          <a:ea typeface="ＭＳ Ｐゴシック" pitchFamily="-123" charset="-128"/>
          <a:cs typeface="ＭＳ Ｐゴシック" pitchFamily="-123" charset="-128"/>
        </a:defRPr>
      </a:lvl7pPr>
      <a:lvl8pPr marL="1371600" algn="ctr" rtl="0" eaLnBrk="1" fontAlgn="base" hangingPunct="1">
        <a:spcBef>
          <a:spcPct val="0"/>
        </a:spcBef>
        <a:spcAft>
          <a:spcPct val="0"/>
        </a:spcAft>
        <a:defRPr sz="4400">
          <a:solidFill>
            <a:schemeClr val="tx1"/>
          </a:solidFill>
          <a:latin typeface="Calibri" pitchFamily="-123" charset="0"/>
          <a:ea typeface="ＭＳ Ｐゴシック" pitchFamily="-123" charset="-128"/>
          <a:cs typeface="ＭＳ Ｐゴシック" pitchFamily="-123" charset="-128"/>
        </a:defRPr>
      </a:lvl8pPr>
      <a:lvl9pPr marL="1828800" algn="ctr" rtl="0" eaLnBrk="1" fontAlgn="base" hangingPunct="1">
        <a:spcBef>
          <a:spcPct val="0"/>
        </a:spcBef>
        <a:spcAft>
          <a:spcPct val="0"/>
        </a:spcAft>
        <a:defRPr sz="4400">
          <a:solidFill>
            <a:schemeClr val="tx1"/>
          </a:solidFill>
          <a:latin typeface="Calibri" pitchFamily="-123" charset="0"/>
          <a:ea typeface="ＭＳ Ｐゴシック" pitchFamily="-123" charset="-128"/>
          <a:cs typeface="ＭＳ Ｐゴシック" pitchFamily="-123" charset="-128"/>
        </a:defRPr>
      </a:lvl9pPr>
    </p:titleStyle>
    <p:bodyStyle>
      <a:lvl1pPr marL="342900" indent="-342900" algn="l" rtl="0" eaLnBrk="1" fontAlgn="base" hangingPunct="1">
        <a:spcBef>
          <a:spcPct val="20000"/>
        </a:spcBef>
        <a:spcAft>
          <a:spcPct val="0"/>
        </a:spcAft>
        <a:buFont typeface="Arial" pitchFamily="-123" charset="0"/>
        <a:buChar char="•"/>
        <a:defRPr sz="2400" kern="1200">
          <a:solidFill>
            <a:schemeClr val="tx1"/>
          </a:solidFill>
          <a:latin typeface="+mn-lt"/>
          <a:ea typeface="ＭＳ Ｐゴシック" pitchFamily="-123" charset="-128"/>
          <a:cs typeface="ＭＳ Ｐゴシック" pitchFamily="-123" charset="-128"/>
        </a:defRPr>
      </a:lvl1pPr>
      <a:lvl2pPr marL="742950" indent="-285750" algn="l" rtl="0" eaLnBrk="1" fontAlgn="base" hangingPunct="1">
        <a:spcBef>
          <a:spcPct val="20000"/>
        </a:spcBef>
        <a:spcAft>
          <a:spcPct val="0"/>
        </a:spcAft>
        <a:buFont typeface="Arial" pitchFamily="-123" charset="0"/>
        <a:buChar char="–"/>
        <a:defRPr sz="2400" kern="1200">
          <a:solidFill>
            <a:schemeClr val="tx1"/>
          </a:solidFill>
          <a:latin typeface="+mn-lt"/>
          <a:ea typeface="ＭＳ Ｐゴシック" pitchFamily="-123" charset="-128"/>
          <a:cs typeface="+mn-cs"/>
        </a:defRPr>
      </a:lvl2pPr>
      <a:lvl3pPr marL="1143000" indent="-228600" algn="l" rtl="0" eaLnBrk="1" fontAlgn="base" hangingPunct="1">
        <a:spcBef>
          <a:spcPct val="20000"/>
        </a:spcBef>
        <a:spcAft>
          <a:spcPct val="0"/>
        </a:spcAft>
        <a:buFont typeface="Arial" pitchFamily="-123" charset="0"/>
        <a:buChar char="•"/>
        <a:defRPr sz="2400" kern="1200">
          <a:solidFill>
            <a:schemeClr val="tx1"/>
          </a:solidFill>
          <a:latin typeface="+mn-lt"/>
          <a:ea typeface="ＭＳ Ｐゴシック" pitchFamily="-123" charset="-128"/>
          <a:cs typeface="+mn-cs"/>
        </a:defRPr>
      </a:lvl3pPr>
      <a:lvl4pPr marL="1600200" indent="-228600" algn="l" rtl="0" eaLnBrk="1" fontAlgn="base" hangingPunct="1">
        <a:spcBef>
          <a:spcPct val="20000"/>
        </a:spcBef>
        <a:spcAft>
          <a:spcPct val="0"/>
        </a:spcAft>
        <a:buFont typeface="Arial" pitchFamily="-123" charset="0"/>
        <a:buChar char="–"/>
        <a:defRPr sz="2400" kern="1200">
          <a:solidFill>
            <a:schemeClr val="tx1"/>
          </a:solidFill>
          <a:latin typeface="+mn-lt"/>
          <a:ea typeface="ＭＳ Ｐゴシック" pitchFamily="-123" charset="-128"/>
          <a:cs typeface="+mn-cs"/>
        </a:defRPr>
      </a:lvl4pPr>
      <a:lvl5pPr marL="2057400" indent="-228600" algn="l" rtl="0" eaLnBrk="1" fontAlgn="base" hangingPunct="1">
        <a:spcBef>
          <a:spcPct val="20000"/>
        </a:spcBef>
        <a:spcAft>
          <a:spcPct val="0"/>
        </a:spcAft>
        <a:buFont typeface="Arial" pitchFamily="-123" charset="0"/>
        <a:buChar char="»"/>
        <a:defRPr sz="2400" kern="1200">
          <a:solidFill>
            <a:schemeClr val="tx1"/>
          </a:solidFill>
          <a:latin typeface="+mn-lt"/>
          <a:ea typeface="ＭＳ Ｐゴシック" pitchFamily="-123"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988840"/>
            <a:ext cx="8280920" cy="1676400"/>
          </a:xfrm>
        </p:spPr>
        <p:txBody>
          <a:bodyPr/>
          <a:lstStyle/>
          <a:p>
            <a:r>
              <a:rPr lang="en-GB" dirty="0"/>
              <a:t>Benchmarking </a:t>
            </a:r>
            <a:r>
              <a:rPr lang="en-GB" dirty="0" smtClean="0"/>
              <a:t>groups </a:t>
            </a:r>
            <a:br>
              <a:rPr lang="en-GB" dirty="0" smtClean="0"/>
            </a:br>
            <a:r>
              <a:rPr lang="en-GB" dirty="0"/>
              <a:t/>
            </a:r>
            <a:br>
              <a:rPr lang="en-GB" dirty="0"/>
            </a:br>
            <a:r>
              <a:rPr lang="en-GB" dirty="0" smtClean="0"/>
              <a:t>what </a:t>
            </a:r>
            <a:r>
              <a:rPr lang="en-GB" dirty="0"/>
              <a:t>they can and cannot do for </a:t>
            </a:r>
            <a:r>
              <a:rPr lang="en-GB" dirty="0" smtClean="0"/>
              <a:t>an organisation…..</a:t>
            </a:r>
            <a:endParaRPr lang="en-GB" dirty="0"/>
          </a:p>
        </p:txBody>
      </p:sp>
      <p:sp>
        <p:nvSpPr>
          <p:cNvPr id="3" name="Subtitle 2"/>
          <p:cNvSpPr>
            <a:spLocks noGrp="1"/>
          </p:cNvSpPr>
          <p:nvPr>
            <p:ph type="subTitle" idx="1"/>
          </p:nvPr>
        </p:nvSpPr>
        <p:spPr/>
        <p:txBody>
          <a:bodyPr/>
          <a:lstStyle/>
          <a:p>
            <a:r>
              <a:rPr lang="en-GB" dirty="0" smtClean="0"/>
              <a:t>Jo Harris </a:t>
            </a:r>
            <a:endParaRPr lang="en-GB" dirty="0"/>
          </a:p>
          <a:p>
            <a:r>
              <a:rPr lang="en-GB" dirty="0" smtClean="0"/>
              <a:t>Tracey Tilbry</a:t>
            </a:r>
            <a:endParaRPr lang="en-GB" dirty="0" smtClean="0"/>
          </a:p>
        </p:txBody>
      </p:sp>
    </p:spTree>
    <p:extLst>
      <p:ext uri="{BB962C8B-B14F-4D97-AF65-F5344CB8AC3E}">
        <p14:creationId xmlns:p14="http://schemas.microsoft.com/office/powerpoint/2010/main" val="15848266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benchmark</a:t>
            </a:r>
            <a:r>
              <a:rPr lang="en-GB" dirty="0"/>
              <a:t>?</a:t>
            </a:r>
          </a:p>
        </p:txBody>
      </p:sp>
      <p:pic>
        <p:nvPicPr>
          <p:cNvPr id="4" name="Content Placeholder 3"/>
          <p:cNvPicPr>
            <a:picLocks noGrp="1"/>
          </p:cNvPicPr>
          <p:nvPr>
            <p:ph idx="1"/>
          </p:nvPr>
        </p:nvPicPr>
        <p:blipFill rotWithShape="1">
          <a:blip r:embed="rId3">
            <a:extLst>
              <a:ext uri="{28A0092B-C50C-407E-A947-70E740481C1C}">
                <a14:useLocalDpi xmlns:a14="http://schemas.microsoft.com/office/drawing/2010/main" val="0"/>
              </a:ext>
            </a:extLst>
          </a:blip>
          <a:stretch/>
        </p:blipFill>
        <p:spPr bwMode="auto">
          <a:xfrm>
            <a:off x="3443447" y="1448270"/>
            <a:ext cx="6563581" cy="4464496"/>
          </a:xfrm>
          <a:prstGeom prst="rect">
            <a:avLst/>
          </a:prstGeom>
          <a:noFill/>
          <a:ln>
            <a:noFill/>
          </a:ln>
          <a:extLst>
            <a:ext uri="{53640926-AAD7-44D8-BBD7-CCE9431645EC}">
              <a14:shadowObscured xmlns:a14="http://schemas.microsoft.com/office/drawing/2010/main"/>
            </a:ext>
          </a:extLst>
        </p:spPr>
      </p:pic>
      <p:sp>
        <p:nvSpPr>
          <p:cNvPr id="5" name="Rectangle 1"/>
          <p:cNvSpPr>
            <a:spLocks noChangeArrowheads="1"/>
          </p:cNvSpPr>
          <p:nvPr/>
        </p:nvSpPr>
        <p:spPr bwMode="auto">
          <a:xfrm>
            <a:off x="111543" y="2217930"/>
            <a:ext cx="4198973"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576263" algn="l"/>
              </a:tabLst>
            </a:pPr>
            <a:r>
              <a:rPr kumimoji="0" lang="en-GB" sz="2400" b="0" i="0" u="none" strike="noStrike" cap="none" normalizeH="0" baseline="0" dirty="0" smtClean="0">
                <a:ln>
                  <a:noFill/>
                </a:ln>
                <a:solidFill>
                  <a:schemeClr val="tx1"/>
                </a:solidFill>
                <a:effectLst/>
                <a:ea typeface="Times New Roman" pitchFamily="18" charset="0"/>
                <a:cs typeface="Arial" pitchFamily="34" charset="0"/>
              </a:rPr>
              <a:t>Estimate of total floor area of 654 million m</a:t>
            </a:r>
            <a:r>
              <a:rPr kumimoji="0" lang="en-GB" sz="2400" b="0" i="0" u="none" strike="noStrike" cap="none" normalizeH="0" baseline="30000" dirty="0" smtClean="0">
                <a:ln>
                  <a:noFill/>
                </a:ln>
                <a:solidFill>
                  <a:schemeClr val="tx1"/>
                </a:solidFill>
                <a:effectLst/>
                <a:ea typeface="Times New Roman" pitchFamily="18" charset="0"/>
                <a:cs typeface="Arial" pitchFamily="34" charset="0"/>
              </a:rPr>
              <a:t>2 </a:t>
            </a:r>
            <a:r>
              <a:rPr lang="en-GB" sz="2400" dirty="0" smtClean="0">
                <a:ea typeface="Times New Roman" pitchFamily="18" charset="0"/>
                <a:cs typeface="Arial" pitchFamily="34" charset="0"/>
              </a:rPr>
              <a:t>n</a:t>
            </a:r>
            <a:r>
              <a:rPr kumimoji="0" lang="en-GB" sz="2400" b="0" i="0" u="none" strike="noStrike" cap="none" normalizeH="0" baseline="0" dirty="0" smtClean="0">
                <a:ln>
                  <a:noFill/>
                </a:ln>
                <a:solidFill>
                  <a:schemeClr val="tx1"/>
                </a:solidFill>
                <a:effectLst/>
                <a:ea typeface="Times New Roman" pitchFamily="18" charset="0"/>
                <a:cs typeface="Arial" pitchFamily="34" charset="0"/>
              </a:rPr>
              <a:t>on–domestic</a:t>
            </a:r>
            <a:endParaRPr kumimoji="0" lang="en-GB" sz="1800" b="0" i="0" u="none" strike="noStrike" cap="none" normalizeH="0" baseline="0" dirty="0" smtClean="0">
              <a:ln>
                <a:noFill/>
              </a:ln>
              <a:solidFill>
                <a:schemeClr val="tx1"/>
              </a:solidFill>
              <a:effectLst/>
              <a:cs typeface="Arial" pitchFamily="34" charset="0"/>
            </a:endParaRPr>
          </a:p>
        </p:txBody>
      </p:sp>
      <p:sp>
        <p:nvSpPr>
          <p:cNvPr id="8" name="Rectangle 7"/>
          <p:cNvSpPr/>
          <p:nvPr/>
        </p:nvSpPr>
        <p:spPr>
          <a:xfrm>
            <a:off x="4306477" y="1633155"/>
            <a:ext cx="4837523" cy="584775"/>
          </a:xfrm>
          <a:prstGeom prst="rect">
            <a:avLst/>
          </a:prstGeom>
        </p:spPr>
        <p:txBody>
          <a:bodyPr wrap="square">
            <a:spAutoFit/>
          </a:bodyPr>
          <a:lstStyle/>
          <a:p>
            <a:pPr lvl="0" eaLnBrk="0" fontAlgn="base" hangingPunct="0">
              <a:spcBef>
                <a:spcPct val="0"/>
              </a:spcBef>
              <a:spcAft>
                <a:spcPct val="0"/>
              </a:spcAft>
              <a:tabLst>
                <a:tab pos="576263" algn="l"/>
              </a:tabLst>
            </a:pPr>
            <a:r>
              <a:rPr lang="en-GB" sz="1600" b="1" dirty="0" smtClean="0" bmk="_Toc354386089">
                <a:ea typeface="Times New Roman" pitchFamily="18" charset="0"/>
                <a:cs typeface="Times New Roman" pitchFamily="18" charset="0"/>
              </a:rPr>
              <a:t>Breakdown </a:t>
            </a:r>
            <a:r>
              <a:rPr lang="en-GB" sz="1600" b="1" dirty="0" bmk="_Toc354386089">
                <a:ea typeface="Times New Roman" pitchFamily="18" charset="0"/>
                <a:cs typeface="Times New Roman" pitchFamily="18" charset="0"/>
              </a:rPr>
              <a:t>of total area (m</a:t>
            </a:r>
            <a:r>
              <a:rPr lang="en-GB" sz="1600" b="1" baseline="30000" dirty="0" bmk="_Toc354386089">
                <a:ea typeface="Times New Roman" pitchFamily="18" charset="0"/>
                <a:cs typeface="Times New Roman" pitchFamily="18" charset="0"/>
              </a:rPr>
              <a:t>2</a:t>
            </a:r>
            <a:r>
              <a:rPr lang="en-GB" sz="1600" b="1" dirty="0" bmk="_Toc354386089">
                <a:ea typeface="Times New Roman" pitchFamily="18" charset="0"/>
                <a:cs typeface="Times New Roman" pitchFamily="18" charset="0"/>
              </a:rPr>
              <a:t>) of non-residential buildings in the UK</a:t>
            </a:r>
            <a:endParaRPr lang="en-GB" sz="1200" dirty="0">
              <a:cs typeface="Arial" pitchFamily="34" charset="0"/>
            </a:endParaRPr>
          </a:p>
        </p:txBody>
      </p:sp>
      <p:sp>
        <p:nvSpPr>
          <p:cNvPr id="3" name="Rectangle 2"/>
          <p:cNvSpPr/>
          <p:nvPr/>
        </p:nvSpPr>
        <p:spPr>
          <a:xfrm>
            <a:off x="115582" y="4221088"/>
            <a:ext cx="4572000" cy="1569660"/>
          </a:xfrm>
          <a:prstGeom prst="rect">
            <a:avLst/>
          </a:prstGeom>
        </p:spPr>
        <p:txBody>
          <a:bodyPr>
            <a:spAutoFit/>
          </a:bodyPr>
          <a:lstStyle/>
          <a:p>
            <a:r>
              <a:rPr lang="en-GB" sz="2400" dirty="0"/>
              <a:t>Identifying ways of reducing</a:t>
            </a:r>
          </a:p>
          <a:p>
            <a:pPr marL="285750" indent="-285750">
              <a:buFont typeface="Arial" pitchFamily="34" charset="0"/>
              <a:buChar char="•"/>
            </a:pPr>
            <a:r>
              <a:rPr lang="en-GB" sz="2400" dirty="0"/>
              <a:t>Costs</a:t>
            </a:r>
          </a:p>
          <a:p>
            <a:pPr marL="285750" indent="-285750">
              <a:buFont typeface="Arial" pitchFamily="34" charset="0"/>
              <a:buChar char="•"/>
            </a:pPr>
            <a:r>
              <a:rPr lang="en-GB" sz="2400" dirty="0"/>
              <a:t>Environmental impacts </a:t>
            </a:r>
          </a:p>
          <a:p>
            <a:pPr marL="285750" indent="-285750">
              <a:buFont typeface="Arial" pitchFamily="34" charset="0"/>
              <a:buChar char="•"/>
            </a:pPr>
            <a:r>
              <a:rPr lang="en-GB" sz="2400" dirty="0"/>
              <a:t>Performance</a:t>
            </a:r>
          </a:p>
        </p:txBody>
      </p:sp>
    </p:spTree>
    <p:extLst>
      <p:ext uri="{BB962C8B-B14F-4D97-AF65-F5344CB8AC3E}">
        <p14:creationId xmlns:p14="http://schemas.microsoft.com/office/powerpoint/2010/main" val="1479389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Using the results</a:t>
            </a:r>
            <a:endParaRPr lang="en-GB" dirty="0"/>
          </a:p>
        </p:txBody>
      </p:sp>
      <p:sp>
        <p:nvSpPr>
          <p:cNvPr id="3" name="Content Placeholder 2"/>
          <p:cNvSpPr>
            <a:spLocks noGrp="1"/>
          </p:cNvSpPr>
          <p:nvPr>
            <p:ph idx="1"/>
          </p:nvPr>
        </p:nvSpPr>
        <p:spPr/>
        <p:txBody>
          <a:bodyPr/>
          <a:lstStyle/>
          <a:p>
            <a:r>
              <a:rPr lang="en-GB" dirty="0" smtClean="0"/>
              <a:t>It </a:t>
            </a:r>
            <a:r>
              <a:rPr lang="en-GB" dirty="0"/>
              <a:t>is a tool to show value for money and to communicate with other </a:t>
            </a:r>
            <a:r>
              <a:rPr lang="en-GB" dirty="0" smtClean="0"/>
              <a:t>disciplines </a:t>
            </a:r>
            <a:r>
              <a:rPr lang="en-GB" dirty="0"/>
              <a:t>such as </a:t>
            </a:r>
            <a:r>
              <a:rPr lang="en-GB" dirty="0" smtClean="0"/>
              <a:t>finance</a:t>
            </a:r>
          </a:p>
          <a:p>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538035927"/>
              </p:ext>
            </p:extLst>
          </p:nvPr>
        </p:nvGraphicFramePr>
        <p:xfrm>
          <a:off x="251520" y="2348880"/>
          <a:ext cx="8424936" cy="1725840"/>
        </p:xfrm>
        <a:graphic>
          <a:graphicData uri="http://schemas.openxmlformats.org/drawingml/2006/table">
            <a:tbl>
              <a:tblPr>
                <a:tableStyleId>{5C22544A-7EE6-4342-B048-85BDC9FD1C3A}</a:tableStyleId>
              </a:tblPr>
              <a:tblGrid>
                <a:gridCol w="2458307"/>
                <a:gridCol w="1053561"/>
                <a:gridCol w="681090"/>
                <a:gridCol w="681090"/>
                <a:gridCol w="1053561"/>
                <a:gridCol w="1007444"/>
                <a:gridCol w="1489883"/>
              </a:tblGrid>
              <a:tr h="288033">
                <a:tc>
                  <a:txBody>
                    <a:bodyPr/>
                    <a:lstStyle/>
                    <a:p>
                      <a:pPr algn="l" fontAlgn="b"/>
                      <a:r>
                        <a:rPr lang="en-GB" sz="2400" b="1" u="sng" strike="noStrike" dirty="0" smtClean="0">
                          <a:effectLst/>
                        </a:rPr>
                        <a:t>Maintenance</a:t>
                      </a:r>
                      <a:endParaRPr lang="en-GB" sz="2400" b="1" i="0" u="sng" strike="noStrike" dirty="0">
                        <a:solidFill>
                          <a:srgbClr val="000000"/>
                        </a:solidFill>
                        <a:effectLst/>
                        <a:latin typeface="Calibri"/>
                      </a:endParaRPr>
                    </a:p>
                  </a:txBody>
                  <a:tcPr marL="0" marR="0" marT="0" marB="0" anchor="b"/>
                </a:tc>
                <a:tc>
                  <a:txBody>
                    <a:bodyPr/>
                    <a:lstStyle/>
                    <a:p>
                      <a:pPr algn="ctr" fontAlgn="b"/>
                      <a:endParaRPr lang="en-GB" sz="1400" b="0" i="0" u="none" strike="noStrike">
                        <a:solidFill>
                          <a:srgbClr val="000000"/>
                        </a:solidFill>
                        <a:effectLst/>
                        <a:latin typeface="Calibri"/>
                      </a:endParaRPr>
                    </a:p>
                  </a:txBody>
                  <a:tcPr marL="0" marR="0" marT="0" marB="0" anchor="b"/>
                </a:tc>
                <a:tc>
                  <a:txBody>
                    <a:bodyPr/>
                    <a:lstStyle/>
                    <a:p>
                      <a:pPr algn="ctr" fontAlgn="b"/>
                      <a:endParaRPr lang="en-GB" sz="1400" b="0" i="0" u="none" strike="noStrike">
                        <a:solidFill>
                          <a:srgbClr val="000000"/>
                        </a:solidFill>
                        <a:effectLst/>
                        <a:latin typeface="Calibri"/>
                      </a:endParaRPr>
                    </a:p>
                  </a:txBody>
                  <a:tcPr marL="0" marR="0" marT="0" marB="0" anchor="b"/>
                </a:tc>
                <a:tc>
                  <a:txBody>
                    <a:bodyPr/>
                    <a:lstStyle/>
                    <a:p>
                      <a:pPr algn="ctr" fontAlgn="b"/>
                      <a:endParaRPr lang="en-GB" sz="1400" b="0" i="0" u="none" strike="noStrike">
                        <a:solidFill>
                          <a:srgbClr val="000000"/>
                        </a:solidFill>
                        <a:effectLst/>
                        <a:latin typeface="Calibri"/>
                      </a:endParaRPr>
                    </a:p>
                  </a:txBody>
                  <a:tcPr marL="0" marR="0" marT="0" marB="0" anchor="b"/>
                </a:tc>
                <a:tc>
                  <a:txBody>
                    <a:bodyPr/>
                    <a:lstStyle/>
                    <a:p>
                      <a:pPr algn="ctr" fontAlgn="b"/>
                      <a:endParaRPr lang="en-GB" sz="1400" b="0" i="0" u="none" strike="noStrike">
                        <a:solidFill>
                          <a:srgbClr val="000000"/>
                        </a:solidFill>
                        <a:effectLst/>
                        <a:latin typeface="Calibri"/>
                      </a:endParaRPr>
                    </a:p>
                  </a:txBody>
                  <a:tcPr marL="0" marR="0" marT="0" marB="0" anchor="b"/>
                </a:tc>
                <a:tc>
                  <a:txBody>
                    <a:bodyPr/>
                    <a:lstStyle/>
                    <a:p>
                      <a:pPr algn="ctr" fontAlgn="b"/>
                      <a:endParaRPr lang="en-GB" sz="1400" b="0" i="0" u="none" strike="noStrike">
                        <a:solidFill>
                          <a:srgbClr val="000000"/>
                        </a:solidFill>
                        <a:effectLst/>
                        <a:latin typeface="Calibri"/>
                      </a:endParaRPr>
                    </a:p>
                  </a:txBody>
                  <a:tcPr marL="0" marR="0" marT="0" marB="0" anchor="b"/>
                </a:tc>
                <a:tc>
                  <a:txBody>
                    <a:bodyPr/>
                    <a:lstStyle/>
                    <a:p>
                      <a:pPr algn="ctr" fontAlgn="b"/>
                      <a:endParaRPr lang="en-GB" sz="1400" b="0" i="0" u="none" strike="noStrike" dirty="0">
                        <a:solidFill>
                          <a:srgbClr val="000000"/>
                        </a:solidFill>
                        <a:effectLst/>
                        <a:latin typeface="Calibri"/>
                      </a:endParaRPr>
                    </a:p>
                  </a:txBody>
                  <a:tcPr marL="0" marR="0" marT="0" marB="0" anchor="b"/>
                </a:tc>
              </a:tr>
              <a:tr h="541391">
                <a:tc>
                  <a:txBody>
                    <a:bodyPr/>
                    <a:lstStyle/>
                    <a:p>
                      <a:pPr algn="l" fontAlgn="b"/>
                      <a:r>
                        <a:rPr lang="en-GB" sz="1400" b="1" u="none" strike="noStrike" dirty="0">
                          <a:effectLst/>
                        </a:rPr>
                        <a:t>Total </a:t>
                      </a:r>
                      <a:r>
                        <a:rPr lang="en-GB" sz="1400" b="1" u="none" strike="noStrike" dirty="0" smtClean="0">
                          <a:effectLst/>
                        </a:rPr>
                        <a:t>maintenance</a:t>
                      </a:r>
                      <a:endParaRPr lang="en-GB" sz="1400" b="1" i="0" u="none" strike="noStrike" dirty="0">
                        <a:solidFill>
                          <a:srgbClr val="000000"/>
                        </a:solidFill>
                        <a:effectLst/>
                        <a:latin typeface="Calibri"/>
                      </a:endParaRPr>
                    </a:p>
                  </a:txBody>
                  <a:tcPr marL="0" marR="0" marT="0" marB="0" anchor="b"/>
                </a:tc>
                <a:tc>
                  <a:txBody>
                    <a:bodyPr/>
                    <a:lstStyle/>
                    <a:p>
                      <a:pPr algn="ctr" fontAlgn="b"/>
                      <a:r>
                        <a:rPr lang="en-GB" sz="1400" u="none" strike="noStrike">
                          <a:effectLst/>
                        </a:rPr>
                        <a:t>Benchmark 2011</a:t>
                      </a:r>
                      <a:endParaRPr lang="en-GB" sz="1400" b="1" i="0" u="none" strike="noStrike">
                        <a:solidFill>
                          <a:srgbClr val="000000"/>
                        </a:solidFill>
                        <a:effectLst/>
                        <a:latin typeface="Calibri"/>
                      </a:endParaRPr>
                    </a:p>
                  </a:txBody>
                  <a:tcPr marL="0" marR="0" marT="0" marB="0" anchor="b"/>
                </a:tc>
                <a:tc>
                  <a:txBody>
                    <a:bodyPr/>
                    <a:lstStyle/>
                    <a:p>
                      <a:pPr algn="ctr" fontAlgn="b"/>
                      <a:r>
                        <a:rPr lang="en-GB" sz="1400" u="none" strike="noStrike">
                          <a:effectLst/>
                        </a:rPr>
                        <a:t>Highest 2011</a:t>
                      </a:r>
                      <a:endParaRPr lang="en-GB" sz="1400" b="1" i="0" u="none" strike="noStrike">
                        <a:solidFill>
                          <a:srgbClr val="000000"/>
                        </a:solidFill>
                        <a:effectLst/>
                        <a:latin typeface="Calibri"/>
                      </a:endParaRPr>
                    </a:p>
                  </a:txBody>
                  <a:tcPr marL="0" marR="0" marT="0" marB="0" anchor="b"/>
                </a:tc>
                <a:tc>
                  <a:txBody>
                    <a:bodyPr/>
                    <a:lstStyle/>
                    <a:p>
                      <a:pPr algn="ctr" fontAlgn="b"/>
                      <a:r>
                        <a:rPr lang="en-GB" sz="1400" u="none" strike="noStrike">
                          <a:effectLst/>
                        </a:rPr>
                        <a:t>Lowest 2011</a:t>
                      </a:r>
                      <a:endParaRPr lang="en-GB" sz="1400" b="1" i="0" u="none" strike="noStrike">
                        <a:solidFill>
                          <a:srgbClr val="000000"/>
                        </a:solidFill>
                        <a:effectLst/>
                        <a:latin typeface="Calibri"/>
                      </a:endParaRPr>
                    </a:p>
                  </a:txBody>
                  <a:tcPr marL="0" marR="0" marT="0" marB="0" anchor="b"/>
                </a:tc>
                <a:tc>
                  <a:txBody>
                    <a:bodyPr/>
                    <a:lstStyle/>
                    <a:p>
                      <a:pPr algn="ctr" fontAlgn="b"/>
                      <a:r>
                        <a:rPr lang="en-GB" sz="1400" u="none" strike="noStrike" dirty="0">
                          <a:effectLst/>
                        </a:rPr>
                        <a:t>Benchmark 2010</a:t>
                      </a:r>
                      <a:endParaRPr lang="en-GB" sz="1400" b="1" i="0" u="none" strike="noStrike" dirty="0">
                        <a:solidFill>
                          <a:srgbClr val="000000"/>
                        </a:solidFill>
                        <a:effectLst/>
                        <a:latin typeface="Calibri"/>
                      </a:endParaRPr>
                    </a:p>
                  </a:txBody>
                  <a:tcPr marL="0" marR="0" marT="0" marB="0" anchor="b"/>
                </a:tc>
                <a:tc>
                  <a:txBody>
                    <a:bodyPr/>
                    <a:lstStyle/>
                    <a:p>
                      <a:pPr algn="ctr" fontAlgn="b"/>
                      <a:r>
                        <a:rPr lang="en-GB" sz="1400" u="none" strike="noStrike" dirty="0">
                          <a:effectLst/>
                        </a:rPr>
                        <a:t>Benchmark </a:t>
                      </a:r>
                      <a:r>
                        <a:rPr lang="en-GB" sz="1400" u="none" strike="noStrike" dirty="0" smtClean="0">
                          <a:effectLst/>
                        </a:rPr>
                        <a:t>2009</a:t>
                      </a:r>
                      <a:endParaRPr lang="en-GB" sz="1400" b="1" i="0" u="none" strike="noStrike" dirty="0">
                        <a:solidFill>
                          <a:srgbClr val="000000"/>
                        </a:solidFill>
                        <a:effectLst/>
                        <a:latin typeface="Calibri"/>
                      </a:endParaRPr>
                    </a:p>
                  </a:txBody>
                  <a:tcPr marL="0" marR="0" marT="0" marB="0" anchor="b"/>
                </a:tc>
                <a:tc>
                  <a:txBody>
                    <a:bodyPr/>
                    <a:lstStyle/>
                    <a:p>
                      <a:pPr algn="ctr" fontAlgn="b"/>
                      <a:r>
                        <a:rPr lang="en-GB" sz="1400" b="1" u="none" strike="noStrike" dirty="0">
                          <a:effectLst/>
                        </a:rPr>
                        <a:t>Example </a:t>
                      </a:r>
                      <a:r>
                        <a:rPr lang="en-GB" sz="1400" b="1" u="none" strike="noStrike" dirty="0" smtClean="0">
                          <a:effectLst/>
                        </a:rPr>
                        <a:t>2011</a:t>
                      </a:r>
                      <a:endParaRPr lang="en-GB" sz="1400" b="1" i="0" u="none" strike="noStrike" dirty="0">
                        <a:solidFill>
                          <a:srgbClr val="000000"/>
                        </a:solidFill>
                        <a:effectLst/>
                        <a:latin typeface="Calibri"/>
                      </a:endParaRPr>
                    </a:p>
                  </a:txBody>
                  <a:tcPr marL="0" marR="0" marT="0" marB="0" anchor="b"/>
                </a:tc>
              </a:tr>
              <a:tr h="264093">
                <a:tc>
                  <a:txBody>
                    <a:bodyPr/>
                    <a:lstStyle/>
                    <a:p>
                      <a:pPr algn="l" fontAlgn="b"/>
                      <a:r>
                        <a:rPr lang="en-GB" sz="1400" b="1" u="none" strike="noStrike" dirty="0">
                          <a:effectLst/>
                        </a:rPr>
                        <a:t>General offices</a:t>
                      </a:r>
                      <a:endParaRPr lang="en-GB" sz="1400" b="1" i="0" u="none" strike="noStrike" dirty="0">
                        <a:solidFill>
                          <a:srgbClr val="000000"/>
                        </a:solidFill>
                        <a:effectLst/>
                        <a:latin typeface="Calibri"/>
                      </a:endParaRPr>
                    </a:p>
                  </a:txBody>
                  <a:tcPr marL="0" marR="0" marT="0" marB="0" anchor="b"/>
                </a:tc>
                <a:tc>
                  <a:txBody>
                    <a:bodyPr/>
                    <a:lstStyle/>
                    <a:p>
                      <a:pPr algn="ctr" fontAlgn="b"/>
                      <a:r>
                        <a:rPr lang="en-GB" sz="1400" u="none" strike="noStrike" dirty="0">
                          <a:effectLst/>
                        </a:rPr>
                        <a:t>£22.66</a:t>
                      </a:r>
                      <a:endParaRPr lang="en-GB" sz="1400" b="0" i="0" u="none" strike="noStrike" dirty="0">
                        <a:solidFill>
                          <a:srgbClr val="000000"/>
                        </a:solidFill>
                        <a:effectLst/>
                        <a:latin typeface="Calibri"/>
                      </a:endParaRPr>
                    </a:p>
                  </a:txBody>
                  <a:tcPr marL="0" marR="0" marT="0" marB="0" anchor="b"/>
                </a:tc>
                <a:tc>
                  <a:txBody>
                    <a:bodyPr/>
                    <a:lstStyle/>
                    <a:p>
                      <a:pPr algn="ctr" fontAlgn="b"/>
                      <a:r>
                        <a:rPr lang="en-GB" sz="1400" u="none" strike="noStrike" dirty="0">
                          <a:effectLst/>
                        </a:rPr>
                        <a:t>£77.87</a:t>
                      </a:r>
                      <a:endParaRPr lang="en-GB" sz="1400" b="0" i="0" u="none" strike="noStrike" dirty="0">
                        <a:solidFill>
                          <a:srgbClr val="000000"/>
                        </a:solidFill>
                        <a:effectLst/>
                        <a:latin typeface="Calibri"/>
                      </a:endParaRPr>
                    </a:p>
                  </a:txBody>
                  <a:tcPr marL="0" marR="0" marT="0" marB="0" anchor="b"/>
                </a:tc>
                <a:tc>
                  <a:txBody>
                    <a:bodyPr/>
                    <a:lstStyle/>
                    <a:p>
                      <a:pPr algn="ctr" fontAlgn="b"/>
                      <a:r>
                        <a:rPr lang="en-GB" sz="1400" u="none" strike="noStrike">
                          <a:effectLst/>
                        </a:rPr>
                        <a:t>£6.18</a:t>
                      </a:r>
                      <a:endParaRPr lang="en-GB" sz="1400" b="0" i="0" u="none" strike="noStrike">
                        <a:solidFill>
                          <a:srgbClr val="000000"/>
                        </a:solidFill>
                        <a:effectLst/>
                        <a:latin typeface="Calibri"/>
                      </a:endParaRPr>
                    </a:p>
                  </a:txBody>
                  <a:tcPr marL="0" marR="0" marT="0" marB="0" anchor="b"/>
                </a:tc>
                <a:tc>
                  <a:txBody>
                    <a:bodyPr/>
                    <a:lstStyle/>
                    <a:p>
                      <a:pPr algn="ctr" fontAlgn="b"/>
                      <a:r>
                        <a:rPr lang="en-GB" sz="1400" u="none" strike="noStrike">
                          <a:effectLst/>
                        </a:rPr>
                        <a:t>£16.96</a:t>
                      </a:r>
                      <a:endParaRPr lang="en-GB" sz="1400" b="0" i="0" u="none" strike="noStrike">
                        <a:solidFill>
                          <a:srgbClr val="000000"/>
                        </a:solidFill>
                        <a:effectLst/>
                        <a:latin typeface="Calibri"/>
                      </a:endParaRPr>
                    </a:p>
                  </a:txBody>
                  <a:tcPr marL="0" marR="0" marT="0" marB="0" anchor="b"/>
                </a:tc>
                <a:tc>
                  <a:txBody>
                    <a:bodyPr/>
                    <a:lstStyle/>
                    <a:p>
                      <a:pPr algn="ctr" fontAlgn="b"/>
                      <a:r>
                        <a:rPr lang="en-GB" sz="1400" u="none" strike="noStrike" dirty="0">
                          <a:effectLst/>
                        </a:rPr>
                        <a:t>£20.95</a:t>
                      </a:r>
                      <a:endParaRPr lang="en-GB" sz="1400" b="0" i="0" u="none" strike="noStrike" dirty="0">
                        <a:solidFill>
                          <a:srgbClr val="000000"/>
                        </a:solidFill>
                        <a:effectLst/>
                        <a:latin typeface="Calibri"/>
                      </a:endParaRPr>
                    </a:p>
                  </a:txBody>
                  <a:tcPr marL="0" marR="0" marT="0" marB="0" anchor="b"/>
                </a:tc>
                <a:tc>
                  <a:txBody>
                    <a:bodyPr/>
                    <a:lstStyle/>
                    <a:p>
                      <a:pPr algn="ctr" fontAlgn="b"/>
                      <a:r>
                        <a:rPr lang="en-GB" sz="1400" b="1" u="none" strike="noStrike" dirty="0">
                          <a:effectLst/>
                        </a:rPr>
                        <a:t>£17.42</a:t>
                      </a:r>
                      <a:endParaRPr lang="en-GB" sz="1400" b="1" i="0" u="none" strike="noStrike" dirty="0">
                        <a:solidFill>
                          <a:srgbClr val="000000"/>
                        </a:solidFill>
                        <a:effectLst/>
                        <a:latin typeface="Calibri"/>
                      </a:endParaRPr>
                    </a:p>
                  </a:txBody>
                  <a:tcPr marL="0" marR="0" marT="0" marB="0" anchor="b"/>
                </a:tc>
              </a:tr>
              <a:tr h="277298">
                <a:tc>
                  <a:txBody>
                    <a:bodyPr/>
                    <a:lstStyle/>
                    <a:p>
                      <a:pPr algn="l" fontAlgn="b"/>
                      <a:r>
                        <a:rPr lang="en-GB" sz="1400" b="1" u="none" strike="noStrike" dirty="0">
                          <a:effectLst/>
                        </a:rPr>
                        <a:t>Estates</a:t>
                      </a:r>
                      <a:endParaRPr lang="en-GB" sz="1400" b="1" i="0" u="none" strike="noStrike" dirty="0">
                        <a:solidFill>
                          <a:srgbClr val="000000"/>
                        </a:solidFill>
                        <a:effectLst/>
                        <a:latin typeface="Calibri"/>
                      </a:endParaRPr>
                    </a:p>
                  </a:txBody>
                  <a:tcPr marL="0" marR="0" marT="0" marB="0" anchor="b"/>
                </a:tc>
                <a:tc>
                  <a:txBody>
                    <a:bodyPr/>
                    <a:lstStyle/>
                    <a:p>
                      <a:pPr algn="ctr" fontAlgn="b"/>
                      <a:r>
                        <a:rPr lang="en-GB" sz="1400" u="none" strike="noStrike">
                          <a:effectLst/>
                        </a:rPr>
                        <a:t>£38.61</a:t>
                      </a:r>
                      <a:endParaRPr lang="en-GB" sz="1400" b="0" i="0" u="none" strike="noStrike">
                        <a:solidFill>
                          <a:srgbClr val="000000"/>
                        </a:solidFill>
                        <a:effectLst/>
                        <a:latin typeface="Calibri"/>
                      </a:endParaRPr>
                    </a:p>
                  </a:txBody>
                  <a:tcPr marL="0" marR="0" marT="0" marB="0" anchor="b"/>
                </a:tc>
                <a:tc>
                  <a:txBody>
                    <a:bodyPr/>
                    <a:lstStyle/>
                    <a:p>
                      <a:pPr algn="ctr" fontAlgn="b"/>
                      <a:r>
                        <a:rPr lang="en-GB" sz="1400" u="none" strike="noStrike">
                          <a:effectLst/>
                        </a:rPr>
                        <a:t>£86.81</a:t>
                      </a:r>
                      <a:endParaRPr lang="en-GB" sz="1400" b="0" i="0" u="none" strike="noStrike">
                        <a:solidFill>
                          <a:srgbClr val="000000"/>
                        </a:solidFill>
                        <a:effectLst/>
                        <a:latin typeface="Calibri"/>
                      </a:endParaRPr>
                    </a:p>
                  </a:txBody>
                  <a:tcPr marL="0" marR="0" marT="0" marB="0" anchor="b"/>
                </a:tc>
                <a:tc>
                  <a:txBody>
                    <a:bodyPr/>
                    <a:lstStyle/>
                    <a:p>
                      <a:pPr algn="ctr" fontAlgn="b"/>
                      <a:r>
                        <a:rPr lang="en-GB" sz="1400" u="none" strike="noStrike">
                          <a:effectLst/>
                        </a:rPr>
                        <a:t>£12.52</a:t>
                      </a:r>
                      <a:endParaRPr lang="en-GB" sz="1400" b="0" i="0" u="none" strike="noStrike">
                        <a:solidFill>
                          <a:srgbClr val="000000"/>
                        </a:solidFill>
                        <a:effectLst/>
                        <a:latin typeface="Calibri"/>
                      </a:endParaRPr>
                    </a:p>
                  </a:txBody>
                  <a:tcPr marL="0" marR="0" marT="0" marB="0" anchor="b"/>
                </a:tc>
                <a:tc>
                  <a:txBody>
                    <a:bodyPr/>
                    <a:lstStyle/>
                    <a:p>
                      <a:pPr algn="ctr" fontAlgn="b"/>
                      <a:r>
                        <a:rPr lang="en-GB" sz="1400" u="none" strike="noStrike" dirty="0">
                          <a:effectLst/>
                        </a:rPr>
                        <a:t>£20.80</a:t>
                      </a:r>
                      <a:endParaRPr lang="en-GB" sz="1400" b="0" i="0" u="none" strike="noStrike" dirty="0">
                        <a:solidFill>
                          <a:srgbClr val="000000"/>
                        </a:solidFill>
                        <a:effectLst/>
                        <a:latin typeface="Calibri"/>
                      </a:endParaRPr>
                    </a:p>
                  </a:txBody>
                  <a:tcPr marL="0" marR="0" marT="0" marB="0" anchor="b"/>
                </a:tc>
                <a:tc>
                  <a:txBody>
                    <a:bodyPr/>
                    <a:lstStyle/>
                    <a:p>
                      <a:pPr algn="ctr" fontAlgn="b"/>
                      <a:r>
                        <a:rPr lang="en-GB" sz="1400" u="none" strike="noStrike" dirty="0">
                          <a:effectLst/>
                        </a:rPr>
                        <a:t>£18.50</a:t>
                      </a:r>
                      <a:endParaRPr lang="en-GB" sz="1400" b="0" i="0" u="none" strike="noStrike" dirty="0">
                        <a:solidFill>
                          <a:srgbClr val="000000"/>
                        </a:solidFill>
                        <a:effectLst/>
                        <a:latin typeface="Calibri"/>
                      </a:endParaRPr>
                    </a:p>
                  </a:txBody>
                  <a:tcPr marL="0" marR="0" marT="0" marB="0" anchor="b"/>
                </a:tc>
                <a:tc>
                  <a:txBody>
                    <a:bodyPr/>
                    <a:lstStyle/>
                    <a:p>
                      <a:pPr algn="ctr" fontAlgn="b"/>
                      <a:r>
                        <a:rPr lang="en-GB" sz="1400" b="1" u="none" strike="noStrike" dirty="0">
                          <a:effectLst/>
                        </a:rPr>
                        <a:t>£43.82</a:t>
                      </a:r>
                      <a:endParaRPr lang="en-GB" sz="1400" b="1" i="0" u="none" strike="noStrike" dirty="0">
                        <a:solidFill>
                          <a:srgbClr val="000000"/>
                        </a:solidFill>
                        <a:effectLst/>
                        <a:latin typeface="Calibri"/>
                      </a:endParaRPr>
                    </a:p>
                  </a:txBody>
                  <a:tcPr marL="0" marR="0" marT="0" marB="0" anchor="b"/>
                </a:tc>
              </a:tr>
              <a:tr h="277298">
                <a:tc>
                  <a:txBody>
                    <a:bodyPr/>
                    <a:lstStyle/>
                    <a:p>
                      <a:pPr algn="l" fontAlgn="b"/>
                      <a:r>
                        <a:rPr lang="en-GB" sz="1400" b="1" u="none" strike="noStrike" dirty="0">
                          <a:effectLst/>
                        </a:rPr>
                        <a:t>Laboratory (with office space)</a:t>
                      </a:r>
                      <a:endParaRPr lang="en-GB" sz="1400" b="1" i="0" u="none" strike="noStrike" dirty="0">
                        <a:solidFill>
                          <a:srgbClr val="000000"/>
                        </a:solidFill>
                        <a:effectLst/>
                        <a:latin typeface="Calibri"/>
                      </a:endParaRPr>
                    </a:p>
                  </a:txBody>
                  <a:tcPr marL="0" marR="0" marT="0" marB="0" anchor="b"/>
                </a:tc>
                <a:tc>
                  <a:txBody>
                    <a:bodyPr/>
                    <a:lstStyle/>
                    <a:p>
                      <a:pPr algn="ctr" fontAlgn="b"/>
                      <a:r>
                        <a:rPr lang="en-GB" sz="1400" u="none" strike="noStrike">
                          <a:effectLst/>
                        </a:rPr>
                        <a:t>£48.85</a:t>
                      </a:r>
                      <a:endParaRPr lang="en-GB" sz="1400" b="0" i="0" u="none" strike="noStrike">
                        <a:solidFill>
                          <a:srgbClr val="000000"/>
                        </a:solidFill>
                        <a:effectLst/>
                        <a:latin typeface="Calibri"/>
                      </a:endParaRPr>
                    </a:p>
                  </a:txBody>
                  <a:tcPr marL="0" marR="0" marT="0" marB="0" anchor="b"/>
                </a:tc>
                <a:tc>
                  <a:txBody>
                    <a:bodyPr/>
                    <a:lstStyle/>
                    <a:p>
                      <a:pPr algn="ctr" fontAlgn="b"/>
                      <a:r>
                        <a:rPr lang="en-GB" sz="1400" u="none" strike="noStrike">
                          <a:effectLst/>
                        </a:rPr>
                        <a:t>£140.39</a:t>
                      </a:r>
                      <a:endParaRPr lang="en-GB" sz="1400" b="0" i="0" u="none" strike="noStrike">
                        <a:solidFill>
                          <a:srgbClr val="000000"/>
                        </a:solidFill>
                        <a:effectLst/>
                        <a:latin typeface="Calibri"/>
                      </a:endParaRPr>
                    </a:p>
                  </a:txBody>
                  <a:tcPr marL="0" marR="0" marT="0" marB="0" anchor="b"/>
                </a:tc>
                <a:tc>
                  <a:txBody>
                    <a:bodyPr/>
                    <a:lstStyle/>
                    <a:p>
                      <a:pPr algn="ctr" fontAlgn="b"/>
                      <a:r>
                        <a:rPr lang="en-GB" sz="1400" u="none" strike="noStrike">
                          <a:effectLst/>
                        </a:rPr>
                        <a:t>£8.34</a:t>
                      </a:r>
                      <a:endParaRPr lang="en-GB" sz="1400" b="0" i="0" u="none" strike="noStrike">
                        <a:solidFill>
                          <a:srgbClr val="000000"/>
                        </a:solidFill>
                        <a:effectLst/>
                        <a:latin typeface="Calibri"/>
                      </a:endParaRPr>
                    </a:p>
                  </a:txBody>
                  <a:tcPr marL="0" marR="0" marT="0" marB="0" anchor="b"/>
                </a:tc>
                <a:tc>
                  <a:txBody>
                    <a:bodyPr/>
                    <a:lstStyle/>
                    <a:p>
                      <a:pPr algn="ctr" fontAlgn="b"/>
                      <a:r>
                        <a:rPr lang="en-GB" sz="1400" u="none" strike="noStrike" dirty="0">
                          <a:effectLst/>
                        </a:rPr>
                        <a:t> </a:t>
                      </a:r>
                      <a:endParaRPr lang="en-GB" sz="1400" b="0" i="0" u="none" strike="noStrike" dirty="0">
                        <a:solidFill>
                          <a:srgbClr val="000000"/>
                        </a:solidFill>
                        <a:effectLst/>
                        <a:latin typeface="Calibri"/>
                      </a:endParaRPr>
                    </a:p>
                  </a:txBody>
                  <a:tcPr marL="0" marR="0" marT="0" marB="0" anchor="b"/>
                </a:tc>
                <a:tc>
                  <a:txBody>
                    <a:bodyPr/>
                    <a:lstStyle/>
                    <a:p>
                      <a:pPr algn="ctr" fontAlgn="b"/>
                      <a:r>
                        <a:rPr lang="en-GB" sz="1400" u="none" strike="noStrike" dirty="0">
                          <a:effectLst/>
                        </a:rPr>
                        <a:t> </a:t>
                      </a:r>
                      <a:endParaRPr lang="en-GB" sz="1400" b="0" i="0" u="none" strike="noStrike" dirty="0">
                        <a:solidFill>
                          <a:srgbClr val="000000"/>
                        </a:solidFill>
                        <a:effectLst/>
                        <a:latin typeface="Calibri"/>
                      </a:endParaRPr>
                    </a:p>
                  </a:txBody>
                  <a:tcPr marL="0" marR="0" marT="0" marB="0" anchor="b"/>
                </a:tc>
                <a:tc>
                  <a:txBody>
                    <a:bodyPr/>
                    <a:lstStyle/>
                    <a:p>
                      <a:pPr algn="ctr" fontAlgn="b"/>
                      <a:r>
                        <a:rPr lang="en-GB" sz="1400" b="1" u="none" strike="noStrike" dirty="0" smtClean="0">
                          <a:effectLst/>
                        </a:rPr>
                        <a:t>£50.02</a:t>
                      </a:r>
                      <a:endParaRPr lang="en-GB" sz="1400" b="1" i="0" u="none" strike="noStrike" dirty="0">
                        <a:solidFill>
                          <a:srgbClr val="000000"/>
                        </a:solidFill>
                        <a:effectLst/>
                        <a:latin typeface="Calibri"/>
                      </a:endParaRPr>
                    </a:p>
                  </a:txBody>
                  <a:tcPr marL="0" marR="0" marT="0" marB="0" anchor="b"/>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4250914393"/>
              </p:ext>
            </p:extLst>
          </p:nvPr>
        </p:nvGraphicFramePr>
        <p:xfrm>
          <a:off x="251520" y="4365104"/>
          <a:ext cx="8352929" cy="1656184"/>
        </p:xfrm>
        <a:graphic>
          <a:graphicData uri="http://schemas.openxmlformats.org/drawingml/2006/table">
            <a:tbl>
              <a:tblPr>
                <a:tableStyleId>{5C22544A-7EE6-4342-B048-85BDC9FD1C3A}</a:tableStyleId>
              </a:tblPr>
              <a:tblGrid>
                <a:gridCol w="2545904"/>
                <a:gridCol w="1048313"/>
                <a:gridCol w="823675"/>
                <a:gridCol w="673916"/>
                <a:gridCol w="1048313"/>
                <a:gridCol w="1048313"/>
                <a:gridCol w="1164495"/>
              </a:tblGrid>
              <a:tr h="659258">
                <a:tc>
                  <a:txBody>
                    <a:bodyPr/>
                    <a:lstStyle/>
                    <a:p>
                      <a:pPr algn="l" fontAlgn="b"/>
                      <a:r>
                        <a:rPr lang="en-GB" sz="2400" b="1" u="sng" strike="noStrike" dirty="0" smtClean="0">
                          <a:effectLst/>
                        </a:rPr>
                        <a:t>Cleaning</a:t>
                      </a:r>
                      <a:endParaRPr lang="en-GB" sz="2400" b="1" i="0" u="sng" strike="noStrike" dirty="0">
                        <a:solidFill>
                          <a:srgbClr val="000000"/>
                        </a:solidFill>
                        <a:effectLst/>
                        <a:latin typeface="Calibri"/>
                      </a:endParaRPr>
                    </a:p>
                  </a:txBody>
                  <a:tcPr marL="0" marR="0" marT="0" marB="0" anchor="b"/>
                </a:tc>
                <a:tc>
                  <a:txBody>
                    <a:bodyPr/>
                    <a:lstStyle/>
                    <a:p>
                      <a:pPr algn="ctr" fontAlgn="b"/>
                      <a:r>
                        <a:rPr lang="en-GB" sz="1400" u="none" strike="noStrike">
                          <a:effectLst/>
                        </a:rPr>
                        <a:t>Benchmark 2011</a:t>
                      </a:r>
                      <a:endParaRPr lang="en-GB" sz="1400" b="1" i="0" u="none" strike="noStrike">
                        <a:solidFill>
                          <a:srgbClr val="000000"/>
                        </a:solidFill>
                        <a:effectLst/>
                        <a:latin typeface="Calibri"/>
                      </a:endParaRPr>
                    </a:p>
                  </a:txBody>
                  <a:tcPr marL="0" marR="0" marT="0" marB="0" anchor="b"/>
                </a:tc>
                <a:tc>
                  <a:txBody>
                    <a:bodyPr/>
                    <a:lstStyle/>
                    <a:p>
                      <a:pPr algn="ctr" fontAlgn="b"/>
                      <a:r>
                        <a:rPr lang="en-GB" sz="1400" u="none" strike="noStrike" dirty="0">
                          <a:effectLst/>
                        </a:rPr>
                        <a:t>Highest 2011</a:t>
                      </a:r>
                      <a:endParaRPr lang="en-GB" sz="1400" b="1" i="0" u="none" strike="noStrike" dirty="0">
                        <a:solidFill>
                          <a:srgbClr val="000000"/>
                        </a:solidFill>
                        <a:effectLst/>
                        <a:latin typeface="Calibri"/>
                      </a:endParaRPr>
                    </a:p>
                  </a:txBody>
                  <a:tcPr marL="0" marR="0" marT="0" marB="0" anchor="b"/>
                </a:tc>
                <a:tc>
                  <a:txBody>
                    <a:bodyPr/>
                    <a:lstStyle/>
                    <a:p>
                      <a:pPr algn="ctr" fontAlgn="b"/>
                      <a:r>
                        <a:rPr lang="en-GB" sz="1400" u="none" strike="noStrike">
                          <a:effectLst/>
                        </a:rPr>
                        <a:t>Lowest 2011</a:t>
                      </a:r>
                      <a:endParaRPr lang="en-GB" sz="1400" b="1" i="0" u="none" strike="noStrike">
                        <a:solidFill>
                          <a:srgbClr val="000000"/>
                        </a:solidFill>
                        <a:effectLst/>
                        <a:latin typeface="Calibri"/>
                      </a:endParaRPr>
                    </a:p>
                  </a:txBody>
                  <a:tcPr marL="0" marR="0" marT="0" marB="0" anchor="b"/>
                </a:tc>
                <a:tc>
                  <a:txBody>
                    <a:bodyPr/>
                    <a:lstStyle/>
                    <a:p>
                      <a:pPr algn="ctr" fontAlgn="b"/>
                      <a:r>
                        <a:rPr lang="en-GB" sz="1400" u="none" strike="noStrike">
                          <a:effectLst/>
                        </a:rPr>
                        <a:t>Benchmark 2010</a:t>
                      </a:r>
                      <a:endParaRPr lang="en-GB" sz="1400" b="1" i="0" u="none" strike="noStrike">
                        <a:solidFill>
                          <a:srgbClr val="000000"/>
                        </a:solidFill>
                        <a:effectLst/>
                        <a:latin typeface="Calibri"/>
                      </a:endParaRPr>
                    </a:p>
                  </a:txBody>
                  <a:tcPr marL="0" marR="0" marT="0" marB="0" anchor="b"/>
                </a:tc>
                <a:tc>
                  <a:txBody>
                    <a:bodyPr/>
                    <a:lstStyle/>
                    <a:p>
                      <a:pPr algn="ctr" fontAlgn="b"/>
                      <a:r>
                        <a:rPr lang="en-GB" sz="1400" u="none" strike="noStrike" dirty="0">
                          <a:effectLst/>
                        </a:rPr>
                        <a:t>Benchmark </a:t>
                      </a:r>
                      <a:r>
                        <a:rPr lang="en-GB" sz="1400" u="none" strike="noStrike" dirty="0" smtClean="0">
                          <a:effectLst/>
                        </a:rPr>
                        <a:t>2009</a:t>
                      </a:r>
                      <a:endParaRPr lang="en-GB" sz="1400" b="1" i="0" u="none" strike="noStrike" dirty="0">
                        <a:solidFill>
                          <a:srgbClr val="000000"/>
                        </a:solidFill>
                        <a:effectLst/>
                        <a:latin typeface="Calibri"/>
                      </a:endParaRPr>
                    </a:p>
                  </a:txBody>
                  <a:tcPr marL="0" marR="0" marT="0" marB="0" anchor="b"/>
                </a:tc>
                <a:tc>
                  <a:txBody>
                    <a:bodyPr/>
                    <a:lstStyle/>
                    <a:p>
                      <a:pPr algn="ctr" fontAlgn="b"/>
                      <a:r>
                        <a:rPr lang="en-GB" sz="1400" b="1" u="none" strike="noStrike" dirty="0">
                          <a:effectLst/>
                        </a:rPr>
                        <a:t>Example </a:t>
                      </a:r>
                      <a:r>
                        <a:rPr lang="en-GB" sz="1400" b="1" u="none" strike="noStrike" dirty="0" smtClean="0">
                          <a:effectLst/>
                        </a:rPr>
                        <a:t>2011</a:t>
                      </a:r>
                      <a:endParaRPr lang="en-GB" sz="1400" b="1" i="0" u="none" strike="noStrike" dirty="0">
                        <a:solidFill>
                          <a:srgbClr val="000000"/>
                        </a:solidFill>
                        <a:effectLst/>
                        <a:latin typeface="Calibri"/>
                      </a:endParaRPr>
                    </a:p>
                  </a:txBody>
                  <a:tcPr marL="0" marR="0" marT="0" marB="0" anchor="b"/>
                </a:tc>
              </a:tr>
              <a:tr h="321590">
                <a:tc>
                  <a:txBody>
                    <a:bodyPr/>
                    <a:lstStyle/>
                    <a:p>
                      <a:pPr algn="l" fontAlgn="b"/>
                      <a:r>
                        <a:rPr lang="en-GB" sz="1400" b="1" u="none" strike="noStrike" dirty="0">
                          <a:effectLst/>
                        </a:rPr>
                        <a:t>General offices</a:t>
                      </a:r>
                      <a:endParaRPr lang="en-GB" sz="1400" b="1" i="0" u="none" strike="noStrike" dirty="0">
                        <a:solidFill>
                          <a:srgbClr val="000000"/>
                        </a:solidFill>
                        <a:effectLst/>
                        <a:latin typeface="Calibri"/>
                      </a:endParaRPr>
                    </a:p>
                  </a:txBody>
                  <a:tcPr marL="0" marR="0" marT="0" marB="0" anchor="b"/>
                </a:tc>
                <a:tc>
                  <a:txBody>
                    <a:bodyPr/>
                    <a:lstStyle/>
                    <a:p>
                      <a:pPr algn="ctr" fontAlgn="b"/>
                      <a:r>
                        <a:rPr lang="en-GB" sz="1400" u="none" strike="noStrike">
                          <a:effectLst/>
                        </a:rPr>
                        <a:t>£11.41</a:t>
                      </a:r>
                      <a:endParaRPr lang="en-GB" sz="1400" b="0" i="0" u="none" strike="noStrike">
                        <a:solidFill>
                          <a:srgbClr val="000000"/>
                        </a:solidFill>
                        <a:effectLst/>
                        <a:latin typeface="Calibri"/>
                      </a:endParaRPr>
                    </a:p>
                  </a:txBody>
                  <a:tcPr marL="0" marR="0" marT="0" marB="0" anchor="b"/>
                </a:tc>
                <a:tc>
                  <a:txBody>
                    <a:bodyPr/>
                    <a:lstStyle/>
                    <a:p>
                      <a:pPr algn="ctr" fontAlgn="b"/>
                      <a:r>
                        <a:rPr lang="en-GB" sz="1400" u="none" strike="noStrike">
                          <a:effectLst/>
                        </a:rPr>
                        <a:t>£17.83</a:t>
                      </a:r>
                      <a:endParaRPr lang="en-GB" sz="1400" b="0" i="0" u="none" strike="noStrike">
                        <a:solidFill>
                          <a:srgbClr val="000000"/>
                        </a:solidFill>
                        <a:effectLst/>
                        <a:latin typeface="Calibri"/>
                      </a:endParaRPr>
                    </a:p>
                  </a:txBody>
                  <a:tcPr marL="0" marR="0" marT="0" marB="0" anchor="b"/>
                </a:tc>
                <a:tc>
                  <a:txBody>
                    <a:bodyPr/>
                    <a:lstStyle/>
                    <a:p>
                      <a:pPr algn="ctr" fontAlgn="b"/>
                      <a:r>
                        <a:rPr lang="en-GB" sz="1400" u="none" strike="noStrike">
                          <a:effectLst/>
                        </a:rPr>
                        <a:t>£5.93</a:t>
                      </a:r>
                      <a:endParaRPr lang="en-GB" sz="1400" b="0" i="0" u="none" strike="noStrike">
                        <a:solidFill>
                          <a:srgbClr val="000000"/>
                        </a:solidFill>
                        <a:effectLst/>
                        <a:latin typeface="Calibri"/>
                      </a:endParaRPr>
                    </a:p>
                  </a:txBody>
                  <a:tcPr marL="0" marR="0" marT="0" marB="0" anchor="b"/>
                </a:tc>
                <a:tc>
                  <a:txBody>
                    <a:bodyPr/>
                    <a:lstStyle/>
                    <a:p>
                      <a:pPr algn="ctr" fontAlgn="b"/>
                      <a:r>
                        <a:rPr lang="en-GB" sz="1400" u="none" strike="noStrike">
                          <a:effectLst/>
                        </a:rPr>
                        <a:t>£9.57</a:t>
                      </a:r>
                      <a:endParaRPr lang="en-GB" sz="1400" b="0" i="0" u="none" strike="noStrike">
                        <a:solidFill>
                          <a:srgbClr val="000000"/>
                        </a:solidFill>
                        <a:effectLst/>
                        <a:latin typeface="Calibri"/>
                      </a:endParaRPr>
                    </a:p>
                  </a:txBody>
                  <a:tcPr marL="0" marR="0" marT="0" marB="0" anchor="b"/>
                </a:tc>
                <a:tc>
                  <a:txBody>
                    <a:bodyPr/>
                    <a:lstStyle/>
                    <a:p>
                      <a:pPr algn="ctr" fontAlgn="b"/>
                      <a:r>
                        <a:rPr lang="en-GB" sz="1400" u="none" strike="noStrike">
                          <a:effectLst/>
                        </a:rPr>
                        <a:t>£3.78</a:t>
                      </a:r>
                      <a:endParaRPr lang="en-GB" sz="1400" b="0" i="0" u="none" strike="noStrike">
                        <a:solidFill>
                          <a:srgbClr val="000000"/>
                        </a:solidFill>
                        <a:effectLst/>
                        <a:latin typeface="Calibri"/>
                      </a:endParaRPr>
                    </a:p>
                  </a:txBody>
                  <a:tcPr marL="0" marR="0" marT="0" marB="0" anchor="b"/>
                </a:tc>
                <a:tc>
                  <a:txBody>
                    <a:bodyPr/>
                    <a:lstStyle/>
                    <a:p>
                      <a:pPr algn="ctr" fontAlgn="b"/>
                      <a:r>
                        <a:rPr lang="en-GB" sz="1400" b="1" u="none" strike="noStrike" dirty="0">
                          <a:effectLst/>
                        </a:rPr>
                        <a:t>£10.55</a:t>
                      </a:r>
                      <a:endParaRPr lang="en-GB" sz="1400" b="1" i="0" u="none" strike="noStrike" dirty="0">
                        <a:solidFill>
                          <a:srgbClr val="000000"/>
                        </a:solidFill>
                        <a:effectLst/>
                        <a:latin typeface="Calibri"/>
                      </a:endParaRPr>
                    </a:p>
                  </a:txBody>
                  <a:tcPr marL="0" marR="0" marT="0" marB="0" anchor="b"/>
                </a:tc>
              </a:tr>
              <a:tr h="337668">
                <a:tc>
                  <a:txBody>
                    <a:bodyPr/>
                    <a:lstStyle/>
                    <a:p>
                      <a:pPr algn="l" fontAlgn="b"/>
                      <a:r>
                        <a:rPr lang="en-GB" sz="1400" b="1" u="none" strike="noStrike" dirty="0">
                          <a:effectLst/>
                        </a:rPr>
                        <a:t>Estates</a:t>
                      </a:r>
                      <a:endParaRPr lang="en-GB" sz="1400" b="1" i="0" u="none" strike="noStrike" dirty="0">
                        <a:solidFill>
                          <a:srgbClr val="000000"/>
                        </a:solidFill>
                        <a:effectLst/>
                        <a:latin typeface="Calibri"/>
                      </a:endParaRPr>
                    </a:p>
                  </a:txBody>
                  <a:tcPr marL="0" marR="0" marT="0" marB="0" anchor="b"/>
                </a:tc>
                <a:tc>
                  <a:txBody>
                    <a:bodyPr/>
                    <a:lstStyle/>
                    <a:p>
                      <a:pPr algn="ctr" fontAlgn="b"/>
                      <a:r>
                        <a:rPr lang="en-GB" sz="1400" u="none" strike="noStrike">
                          <a:effectLst/>
                        </a:rPr>
                        <a:t>£10.83</a:t>
                      </a:r>
                      <a:endParaRPr lang="en-GB" sz="1400" b="0" i="0" u="none" strike="noStrike">
                        <a:solidFill>
                          <a:srgbClr val="000000"/>
                        </a:solidFill>
                        <a:effectLst/>
                        <a:latin typeface="Calibri"/>
                      </a:endParaRPr>
                    </a:p>
                  </a:txBody>
                  <a:tcPr marL="0" marR="0" marT="0" marB="0" anchor="b"/>
                </a:tc>
                <a:tc>
                  <a:txBody>
                    <a:bodyPr/>
                    <a:lstStyle/>
                    <a:p>
                      <a:pPr algn="ctr" fontAlgn="b"/>
                      <a:r>
                        <a:rPr lang="en-GB" sz="1400" u="none" strike="noStrike">
                          <a:effectLst/>
                        </a:rPr>
                        <a:t>£25.01</a:t>
                      </a:r>
                      <a:endParaRPr lang="en-GB" sz="1400" b="0" i="0" u="none" strike="noStrike">
                        <a:solidFill>
                          <a:srgbClr val="000000"/>
                        </a:solidFill>
                        <a:effectLst/>
                        <a:latin typeface="Calibri"/>
                      </a:endParaRPr>
                    </a:p>
                  </a:txBody>
                  <a:tcPr marL="0" marR="0" marT="0" marB="0" anchor="b"/>
                </a:tc>
                <a:tc>
                  <a:txBody>
                    <a:bodyPr/>
                    <a:lstStyle/>
                    <a:p>
                      <a:pPr algn="ctr" fontAlgn="b"/>
                      <a:r>
                        <a:rPr lang="en-GB" sz="1400" u="none" strike="noStrike">
                          <a:effectLst/>
                        </a:rPr>
                        <a:t> </a:t>
                      </a:r>
                      <a:endParaRPr lang="en-GB" sz="1400" b="0" i="0" u="none" strike="noStrike">
                        <a:solidFill>
                          <a:srgbClr val="000000"/>
                        </a:solidFill>
                        <a:effectLst/>
                        <a:latin typeface="Calibri"/>
                      </a:endParaRPr>
                    </a:p>
                  </a:txBody>
                  <a:tcPr marL="0" marR="0" marT="0" marB="0" anchor="b"/>
                </a:tc>
                <a:tc>
                  <a:txBody>
                    <a:bodyPr/>
                    <a:lstStyle/>
                    <a:p>
                      <a:pPr algn="ctr" fontAlgn="b"/>
                      <a:r>
                        <a:rPr lang="en-GB" sz="1400" u="none" strike="noStrike">
                          <a:effectLst/>
                        </a:rPr>
                        <a:t>£9.75</a:t>
                      </a:r>
                      <a:endParaRPr lang="en-GB" sz="1400" b="0" i="0" u="none" strike="noStrike">
                        <a:solidFill>
                          <a:srgbClr val="000000"/>
                        </a:solidFill>
                        <a:effectLst/>
                        <a:latin typeface="Calibri"/>
                      </a:endParaRPr>
                    </a:p>
                  </a:txBody>
                  <a:tcPr marL="0" marR="0" marT="0" marB="0" anchor="b"/>
                </a:tc>
                <a:tc>
                  <a:txBody>
                    <a:bodyPr/>
                    <a:lstStyle/>
                    <a:p>
                      <a:pPr algn="ctr" fontAlgn="b"/>
                      <a:r>
                        <a:rPr lang="en-GB" sz="1400" u="none" strike="noStrike">
                          <a:effectLst/>
                        </a:rPr>
                        <a:t>£15.63</a:t>
                      </a:r>
                      <a:endParaRPr lang="en-GB" sz="1400" b="0" i="0" u="none" strike="noStrike">
                        <a:solidFill>
                          <a:srgbClr val="000000"/>
                        </a:solidFill>
                        <a:effectLst/>
                        <a:latin typeface="Calibri"/>
                      </a:endParaRPr>
                    </a:p>
                  </a:txBody>
                  <a:tcPr marL="0" marR="0" marT="0" marB="0" anchor="b"/>
                </a:tc>
                <a:tc>
                  <a:txBody>
                    <a:bodyPr/>
                    <a:lstStyle/>
                    <a:p>
                      <a:pPr algn="ctr" fontAlgn="b"/>
                      <a:r>
                        <a:rPr lang="en-GB" sz="1400" b="1" u="none" strike="noStrike">
                          <a:effectLst/>
                        </a:rPr>
                        <a:t>£10.15</a:t>
                      </a:r>
                      <a:endParaRPr lang="en-GB" sz="1400" b="1" i="0" u="none" strike="noStrike">
                        <a:solidFill>
                          <a:srgbClr val="000000"/>
                        </a:solidFill>
                        <a:effectLst/>
                        <a:latin typeface="Calibri"/>
                      </a:endParaRPr>
                    </a:p>
                  </a:txBody>
                  <a:tcPr marL="0" marR="0" marT="0" marB="0" anchor="b"/>
                </a:tc>
              </a:tr>
              <a:tr h="337668">
                <a:tc>
                  <a:txBody>
                    <a:bodyPr/>
                    <a:lstStyle/>
                    <a:p>
                      <a:pPr algn="l" fontAlgn="b"/>
                      <a:r>
                        <a:rPr lang="en-GB" sz="1400" b="1" u="none" strike="noStrike" dirty="0">
                          <a:effectLst/>
                        </a:rPr>
                        <a:t>Laboratory (with office space)</a:t>
                      </a:r>
                      <a:endParaRPr lang="en-GB" sz="1400" b="1" i="0" u="none" strike="noStrike" dirty="0">
                        <a:solidFill>
                          <a:srgbClr val="000000"/>
                        </a:solidFill>
                        <a:effectLst/>
                        <a:latin typeface="Calibri"/>
                      </a:endParaRPr>
                    </a:p>
                  </a:txBody>
                  <a:tcPr marL="0" marR="0" marT="0" marB="0" anchor="b"/>
                </a:tc>
                <a:tc>
                  <a:txBody>
                    <a:bodyPr/>
                    <a:lstStyle/>
                    <a:p>
                      <a:pPr algn="ctr" fontAlgn="b"/>
                      <a:r>
                        <a:rPr lang="en-GB" sz="1400" u="none" strike="noStrike">
                          <a:effectLst/>
                        </a:rPr>
                        <a:t>£16.45</a:t>
                      </a:r>
                      <a:endParaRPr lang="en-GB" sz="1400" b="0" i="0" u="none" strike="noStrike">
                        <a:solidFill>
                          <a:srgbClr val="000000"/>
                        </a:solidFill>
                        <a:effectLst/>
                        <a:latin typeface="Calibri"/>
                      </a:endParaRPr>
                    </a:p>
                  </a:txBody>
                  <a:tcPr marL="0" marR="0" marT="0" marB="0" anchor="b"/>
                </a:tc>
                <a:tc>
                  <a:txBody>
                    <a:bodyPr/>
                    <a:lstStyle/>
                    <a:p>
                      <a:pPr algn="ctr" fontAlgn="b"/>
                      <a:r>
                        <a:rPr lang="en-GB" sz="1400" u="none" strike="noStrike">
                          <a:effectLst/>
                        </a:rPr>
                        <a:t>£35.98</a:t>
                      </a:r>
                      <a:endParaRPr lang="en-GB" sz="1400" b="0" i="0" u="none" strike="noStrike">
                        <a:solidFill>
                          <a:srgbClr val="000000"/>
                        </a:solidFill>
                        <a:effectLst/>
                        <a:latin typeface="Calibri"/>
                      </a:endParaRPr>
                    </a:p>
                  </a:txBody>
                  <a:tcPr marL="0" marR="0" marT="0" marB="0" anchor="b"/>
                </a:tc>
                <a:tc>
                  <a:txBody>
                    <a:bodyPr/>
                    <a:lstStyle/>
                    <a:p>
                      <a:pPr algn="ctr" fontAlgn="b"/>
                      <a:r>
                        <a:rPr lang="en-GB" sz="1400" u="none" strike="noStrike">
                          <a:effectLst/>
                        </a:rPr>
                        <a:t>£2.94</a:t>
                      </a:r>
                      <a:endParaRPr lang="en-GB" sz="1400" b="0" i="0" u="none" strike="noStrike">
                        <a:solidFill>
                          <a:srgbClr val="000000"/>
                        </a:solidFill>
                        <a:effectLst/>
                        <a:latin typeface="Calibri"/>
                      </a:endParaRPr>
                    </a:p>
                  </a:txBody>
                  <a:tcPr marL="0" marR="0" marT="0" marB="0" anchor="b"/>
                </a:tc>
                <a:tc>
                  <a:txBody>
                    <a:bodyPr/>
                    <a:lstStyle/>
                    <a:p>
                      <a:pPr algn="ctr" fontAlgn="b"/>
                      <a:r>
                        <a:rPr lang="en-GB" sz="1400" u="none" strike="noStrike">
                          <a:effectLst/>
                        </a:rPr>
                        <a:t>£20.80</a:t>
                      </a:r>
                      <a:endParaRPr lang="en-GB" sz="1400" b="0" i="0" u="none" strike="noStrike">
                        <a:solidFill>
                          <a:srgbClr val="000000"/>
                        </a:solidFill>
                        <a:effectLst/>
                        <a:latin typeface="Calibri"/>
                      </a:endParaRPr>
                    </a:p>
                  </a:txBody>
                  <a:tcPr marL="0" marR="0" marT="0" marB="0" anchor="b"/>
                </a:tc>
                <a:tc>
                  <a:txBody>
                    <a:bodyPr/>
                    <a:lstStyle/>
                    <a:p>
                      <a:pPr algn="ctr" fontAlgn="b"/>
                      <a:r>
                        <a:rPr lang="en-GB" sz="1400" u="none" strike="noStrike">
                          <a:effectLst/>
                        </a:rPr>
                        <a:t> </a:t>
                      </a:r>
                      <a:endParaRPr lang="en-GB" sz="1400" b="0" i="0" u="none" strike="noStrike">
                        <a:solidFill>
                          <a:srgbClr val="000000"/>
                        </a:solidFill>
                        <a:effectLst/>
                        <a:latin typeface="Calibri"/>
                      </a:endParaRPr>
                    </a:p>
                  </a:txBody>
                  <a:tcPr marL="0" marR="0" marT="0" marB="0" anchor="b"/>
                </a:tc>
                <a:tc>
                  <a:txBody>
                    <a:bodyPr/>
                    <a:lstStyle/>
                    <a:p>
                      <a:pPr algn="ctr" fontAlgn="b"/>
                      <a:r>
                        <a:rPr lang="en-GB" sz="1400" b="1" u="none" strike="noStrike" dirty="0">
                          <a:effectLst/>
                        </a:rPr>
                        <a:t>£16.45</a:t>
                      </a:r>
                      <a:endParaRPr lang="en-GB" sz="1400" b="1" i="0" u="none" strike="noStrike" dirty="0">
                        <a:solidFill>
                          <a:srgbClr val="000000"/>
                        </a:solidFill>
                        <a:effectLst/>
                        <a:latin typeface="Calibri"/>
                      </a:endParaRPr>
                    </a:p>
                  </a:txBody>
                  <a:tcPr marL="0" marR="0" marT="0" marB="0" anchor="b"/>
                </a:tc>
              </a:tr>
            </a:tbl>
          </a:graphicData>
        </a:graphic>
      </p:graphicFrame>
      <p:sp>
        <p:nvSpPr>
          <p:cNvPr id="7" name="Rectangle 6"/>
          <p:cNvSpPr/>
          <p:nvPr/>
        </p:nvSpPr>
        <p:spPr>
          <a:xfrm>
            <a:off x="251520" y="3501008"/>
            <a:ext cx="8352928" cy="36004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800444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BSRIA Operations and Maintenance Benchmarking Network</a:t>
            </a:r>
            <a:endParaRPr lang="en-GB" dirty="0"/>
          </a:p>
        </p:txBody>
      </p:sp>
      <p:sp>
        <p:nvSpPr>
          <p:cNvPr id="3" name="Content Placeholder 2"/>
          <p:cNvSpPr>
            <a:spLocks noGrp="1"/>
          </p:cNvSpPr>
          <p:nvPr>
            <p:ph idx="1"/>
          </p:nvPr>
        </p:nvSpPr>
        <p:spPr>
          <a:xfrm>
            <a:off x="457200" y="1916832"/>
            <a:ext cx="8229600" cy="4680520"/>
          </a:xfrm>
        </p:spPr>
        <p:txBody>
          <a:bodyPr/>
          <a:lstStyle/>
          <a:p>
            <a:r>
              <a:rPr lang="en-GB" dirty="0" smtClean="0"/>
              <a:t>Started in 2001</a:t>
            </a:r>
          </a:p>
          <a:p>
            <a:r>
              <a:rPr lang="en-GB" dirty="0"/>
              <a:t>Give to receive</a:t>
            </a:r>
          </a:p>
          <a:p>
            <a:r>
              <a:rPr lang="en-GB" dirty="0" smtClean="0"/>
              <a:t>Peer to peer </a:t>
            </a:r>
            <a:r>
              <a:rPr lang="en-GB" dirty="0"/>
              <a:t>networking </a:t>
            </a:r>
            <a:endParaRPr lang="en-GB" dirty="0" smtClean="0"/>
          </a:p>
          <a:p>
            <a:r>
              <a:rPr lang="en-GB" dirty="0" smtClean="0"/>
              <a:t>Help </a:t>
            </a:r>
            <a:r>
              <a:rPr lang="en-GB" dirty="0"/>
              <a:t>our members evaluate their own buildings and identify potential areas for improvement</a:t>
            </a:r>
            <a:endParaRPr lang="en-GB" dirty="0" smtClean="0"/>
          </a:p>
          <a:p>
            <a:pPr lvl="1"/>
            <a:r>
              <a:rPr lang="en-GB" dirty="0" smtClean="0"/>
              <a:t>Energy</a:t>
            </a:r>
          </a:p>
          <a:p>
            <a:pPr lvl="1"/>
            <a:r>
              <a:rPr lang="en-GB" dirty="0" smtClean="0"/>
              <a:t>Maintenance</a:t>
            </a:r>
          </a:p>
          <a:p>
            <a:pPr lvl="1"/>
            <a:r>
              <a:rPr lang="en-GB" dirty="0" smtClean="0"/>
              <a:t>Cleaning</a:t>
            </a:r>
          </a:p>
          <a:p>
            <a:pPr lvl="1"/>
            <a:r>
              <a:rPr lang="en-GB" dirty="0" smtClean="0"/>
              <a:t>Security</a:t>
            </a:r>
          </a:p>
          <a:p>
            <a:pPr lvl="1"/>
            <a:r>
              <a:rPr lang="en-GB" dirty="0" smtClean="0"/>
              <a:t>Waste </a:t>
            </a:r>
            <a:endParaRPr lang="en-GB"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52120" y="4106230"/>
            <a:ext cx="3199904" cy="2399928"/>
          </a:xfrm>
          <a:prstGeom prst="rect">
            <a:avLst/>
          </a:prstGeom>
        </p:spPr>
      </p:pic>
    </p:spTree>
    <p:extLst>
      <p:ext uri="{BB962C8B-B14F-4D97-AF65-F5344CB8AC3E}">
        <p14:creationId xmlns:p14="http://schemas.microsoft.com/office/powerpoint/2010/main" val="838761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Where does the data come from….</a:t>
            </a:r>
            <a:endParaRPr lang="en-GB" dirty="0"/>
          </a:p>
        </p:txBody>
      </p:sp>
      <p:sp>
        <p:nvSpPr>
          <p:cNvPr id="3" name="Content Placeholder 2"/>
          <p:cNvSpPr>
            <a:spLocks noGrp="1"/>
          </p:cNvSpPr>
          <p:nvPr>
            <p:ph idx="1"/>
          </p:nvPr>
        </p:nvSpPr>
        <p:spPr>
          <a:xfrm>
            <a:off x="685800" y="1676400"/>
            <a:ext cx="8458200" cy="4114800"/>
          </a:xfrm>
        </p:spPr>
        <p:txBody>
          <a:bodyPr/>
          <a:lstStyle/>
          <a:p>
            <a:r>
              <a:rPr lang="en-GB" sz="2000" dirty="0" smtClean="0"/>
              <a:t>Eight </a:t>
            </a:r>
            <a:r>
              <a:rPr lang="en-GB" sz="2000" dirty="0"/>
              <a:t>types of building </a:t>
            </a:r>
            <a:r>
              <a:rPr lang="en-GB" sz="2000" dirty="0" smtClean="0"/>
              <a:t>functions:</a:t>
            </a:r>
          </a:p>
          <a:p>
            <a:pPr lvl="1"/>
            <a:r>
              <a:rPr lang="en-GB" sz="2000" b="1" dirty="0" smtClean="0"/>
              <a:t>Cultural </a:t>
            </a:r>
            <a:r>
              <a:rPr lang="en-GB" sz="2000" b="1" dirty="0"/>
              <a:t>Activities. </a:t>
            </a:r>
            <a:r>
              <a:rPr lang="en-GB" sz="2000" dirty="0"/>
              <a:t>which includes libraries and museums</a:t>
            </a:r>
          </a:p>
          <a:p>
            <a:pPr lvl="1"/>
            <a:r>
              <a:rPr lang="en-GB" sz="2000" b="1" dirty="0"/>
              <a:t>Emergency Services</a:t>
            </a:r>
            <a:r>
              <a:rPr lang="en-GB" sz="2000" dirty="0"/>
              <a:t>, which is predominately 24hr manned fire stations</a:t>
            </a:r>
          </a:p>
          <a:p>
            <a:pPr lvl="1"/>
            <a:r>
              <a:rPr lang="en-GB" sz="2000" b="1" dirty="0"/>
              <a:t>General Office</a:t>
            </a:r>
            <a:r>
              <a:rPr lang="en-GB" sz="2000" dirty="0"/>
              <a:t>, which also includes all the premier HQ office buildings</a:t>
            </a:r>
          </a:p>
          <a:p>
            <a:pPr lvl="1"/>
            <a:r>
              <a:rPr lang="en-GB" sz="2000" b="1" dirty="0"/>
              <a:t>Vacant Office </a:t>
            </a:r>
            <a:r>
              <a:rPr lang="en-GB" sz="2000" dirty="0"/>
              <a:t>, where the office has no occupants over the whole year</a:t>
            </a:r>
          </a:p>
          <a:p>
            <a:pPr lvl="1"/>
            <a:r>
              <a:rPr lang="en-GB" sz="2000" b="1" dirty="0"/>
              <a:t>Laboratory</a:t>
            </a:r>
            <a:r>
              <a:rPr lang="en-GB" sz="2000" dirty="0"/>
              <a:t>, including the office areas supporting the laboratories in the same building</a:t>
            </a:r>
          </a:p>
          <a:p>
            <a:pPr lvl="1"/>
            <a:r>
              <a:rPr lang="en-GB" sz="2000" b="1" dirty="0"/>
              <a:t>Warehouses</a:t>
            </a:r>
            <a:r>
              <a:rPr lang="en-GB" sz="2000" dirty="0"/>
              <a:t>, which are predominately non air-conditioned only heated</a:t>
            </a:r>
          </a:p>
          <a:p>
            <a:pPr lvl="1"/>
            <a:r>
              <a:rPr lang="en-GB" sz="2000" b="1" dirty="0"/>
              <a:t>Estates</a:t>
            </a:r>
            <a:r>
              <a:rPr lang="en-GB" sz="2000" dirty="0"/>
              <a:t>, where all the buildings are on the same site and supported by a central group</a:t>
            </a:r>
          </a:p>
          <a:p>
            <a:pPr lvl="1"/>
            <a:r>
              <a:rPr lang="en-GB" sz="2000" b="1" dirty="0"/>
              <a:t>Data Centres</a:t>
            </a:r>
            <a:r>
              <a:rPr lang="en-GB" sz="2000" dirty="0"/>
              <a:t>, where the majority of the area is dedicated as server room with some space for support staff</a:t>
            </a:r>
          </a:p>
          <a:p>
            <a:endParaRPr lang="en-GB" sz="1800"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539553" y="1199596"/>
            <a:ext cx="8544624" cy="518173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477299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Data returns – by sector</a:t>
            </a:r>
            <a:endParaRPr lang="en-GB" dirty="0"/>
          </a:p>
        </p:txBody>
      </p:sp>
      <p:pic>
        <p:nvPicPr>
          <p:cNvPr id="3074"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157099" y="1124744"/>
            <a:ext cx="8963292" cy="5441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488281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Maintenance Activities</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99732447"/>
              </p:ext>
            </p:extLst>
          </p:nvPr>
        </p:nvGraphicFramePr>
        <p:xfrm>
          <a:off x="467544" y="1196752"/>
          <a:ext cx="8136904" cy="5345884"/>
        </p:xfrm>
        <a:graphic>
          <a:graphicData uri="http://schemas.openxmlformats.org/drawingml/2006/table">
            <a:tbl>
              <a:tblPr firstRow="1" firstCol="1" bandRow="1">
                <a:tableStyleId>{5C22544A-7EE6-4342-B048-85BDC9FD1C3A}</a:tableStyleId>
              </a:tblPr>
              <a:tblGrid>
                <a:gridCol w="5410496"/>
                <a:gridCol w="2726408"/>
              </a:tblGrid>
              <a:tr h="408124">
                <a:tc>
                  <a:txBody>
                    <a:bodyPr/>
                    <a:lstStyle/>
                    <a:p>
                      <a:pPr>
                        <a:spcAft>
                          <a:spcPts val="0"/>
                        </a:spcAft>
                      </a:pPr>
                      <a:r>
                        <a:rPr lang="en-GB" sz="1800" dirty="0">
                          <a:effectLst/>
                        </a:rPr>
                        <a:t>Activities</a:t>
                      </a:r>
                      <a:endParaRPr lang="en-GB" sz="1800" dirty="0">
                        <a:effectLst/>
                        <a:latin typeface="Times New Roman"/>
                        <a:ea typeface="Times New Roman"/>
                      </a:endParaRPr>
                    </a:p>
                  </a:txBody>
                  <a:tcPr marL="68580" marR="68580" marT="0" marB="0"/>
                </a:tc>
                <a:tc>
                  <a:txBody>
                    <a:bodyPr/>
                    <a:lstStyle/>
                    <a:p>
                      <a:pPr>
                        <a:spcAft>
                          <a:spcPts val="0"/>
                        </a:spcAft>
                      </a:pPr>
                      <a:r>
                        <a:rPr lang="en-GB" sz="1800">
                          <a:effectLst/>
                        </a:rPr>
                        <a:t>% of respondents included in costs</a:t>
                      </a:r>
                      <a:endParaRPr lang="en-GB" sz="1800">
                        <a:effectLst/>
                        <a:latin typeface="Times New Roman"/>
                        <a:ea typeface="Times New Roman"/>
                      </a:endParaRPr>
                    </a:p>
                  </a:txBody>
                  <a:tcPr marL="68580" marR="68580" marT="0" marB="0"/>
                </a:tc>
              </a:tr>
              <a:tr h="204062">
                <a:tc>
                  <a:txBody>
                    <a:bodyPr/>
                    <a:lstStyle/>
                    <a:p>
                      <a:pPr>
                        <a:spcAft>
                          <a:spcPts val="0"/>
                        </a:spcAft>
                      </a:pPr>
                      <a:r>
                        <a:rPr lang="en-GB" sz="1800" dirty="0">
                          <a:effectLst/>
                        </a:rPr>
                        <a:t>Reactive repairs</a:t>
                      </a:r>
                      <a:endParaRPr lang="en-GB" sz="1800" dirty="0">
                        <a:effectLst/>
                        <a:latin typeface="Times New Roman"/>
                        <a:ea typeface="Times New Roman"/>
                      </a:endParaRPr>
                    </a:p>
                  </a:txBody>
                  <a:tcPr marL="68580" marR="68580" marT="0" marB="0" anchor="b"/>
                </a:tc>
                <a:tc>
                  <a:txBody>
                    <a:bodyPr/>
                    <a:lstStyle/>
                    <a:p>
                      <a:pPr algn="ctr">
                        <a:spcAft>
                          <a:spcPts val="0"/>
                        </a:spcAft>
                      </a:pPr>
                      <a:r>
                        <a:rPr lang="en-GB" sz="1800">
                          <a:effectLst/>
                        </a:rPr>
                        <a:t>96%</a:t>
                      </a:r>
                      <a:endParaRPr lang="en-GB" sz="1800">
                        <a:effectLst/>
                        <a:latin typeface="Times New Roman"/>
                        <a:ea typeface="Times New Roman"/>
                      </a:endParaRPr>
                    </a:p>
                  </a:txBody>
                  <a:tcPr marL="68580" marR="68580" marT="0" marB="0" anchor="b"/>
                </a:tc>
              </a:tr>
              <a:tr h="408124">
                <a:tc>
                  <a:txBody>
                    <a:bodyPr/>
                    <a:lstStyle/>
                    <a:p>
                      <a:pPr>
                        <a:spcAft>
                          <a:spcPts val="0"/>
                        </a:spcAft>
                      </a:pPr>
                      <a:r>
                        <a:rPr lang="en-GB" sz="1800" dirty="0">
                          <a:effectLst/>
                        </a:rPr>
                        <a:t>PPM (Planned Preventative Maintenance)</a:t>
                      </a:r>
                      <a:endParaRPr lang="en-GB" sz="1800" dirty="0">
                        <a:effectLst/>
                        <a:latin typeface="Times New Roman"/>
                        <a:ea typeface="Times New Roman"/>
                      </a:endParaRPr>
                    </a:p>
                  </a:txBody>
                  <a:tcPr marL="68580" marR="68580" marT="0" marB="0" anchor="b"/>
                </a:tc>
                <a:tc>
                  <a:txBody>
                    <a:bodyPr/>
                    <a:lstStyle/>
                    <a:p>
                      <a:pPr algn="ctr">
                        <a:spcAft>
                          <a:spcPts val="0"/>
                        </a:spcAft>
                      </a:pPr>
                      <a:r>
                        <a:rPr lang="en-GB" sz="1800">
                          <a:effectLst/>
                        </a:rPr>
                        <a:t>89%</a:t>
                      </a:r>
                      <a:endParaRPr lang="en-GB" sz="1800">
                        <a:effectLst/>
                        <a:latin typeface="Times New Roman"/>
                        <a:ea typeface="Times New Roman"/>
                      </a:endParaRPr>
                    </a:p>
                  </a:txBody>
                  <a:tcPr marL="68580" marR="68580" marT="0" marB="0" anchor="b"/>
                </a:tc>
              </a:tr>
              <a:tr h="204062">
                <a:tc>
                  <a:txBody>
                    <a:bodyPr/>
                    <a:lstStyle/>
                    <a:p>
                      <a:pPr>
                        <a:spcAft>
                          <a:spcPts val="0"/>
                        </a:spcAft>
                      </a:pPr>
                      <a:r>
                        <a:rPr lang="en-GB" sz="1800" dirty="0">
                          <a:effectLst/>
                        </a:rPr>
                        <a:t>Fabric</a:t>
                      </a:r>
                      <a:endParaRPr lang="en-GB" sz="1800" dirty="0">
                        <a:effectLst/>
                        <a:latin typeface="Times New Roman"/>
                        <a:ea typeface="Times New Roman"/>
                      </a:endParaRPr>
                    </a:p>
                  </a:txBody>
                  <a:tcPr marL="68580" marR="68580" marT="0" marB="0" anchor="b"/>
                </a:tc>
                <a:tc>
                  <a:txBody>
                    <a:bodyPr/>
                    <a:lstStyle/>
                    <a:p>
                      <a:pPr algn="ctr">
                        <a:spcAft>
                          <a:spcPts val="0"/>
                        </a:spcAft>
                      </a:pPr>
                      <a:r>
                        <a:rPr lang="en-GB" sz="1800">
                          <a:effectLst/>
                        </a:rPr>
                        <a:t>88%</a:t>
                      </a:r>
                      <a:endParaRPr lang="en-GB" sz="1800">
                        <a:effectLst/>
                        <a:latin typeface="Times New Roman"/>
                        <a:ea typeface="Times New Roman"/>
                      </a:endParaRPr>
                    </a:p>
                  </a:txBody>
                  <a:tcPr marL="68580" marR="68580" marT="0" marB="0" anchor="b"/>
                </a:tc>
              </a:tr>
              <a:tr h="204062">
                <a:tc>
                  <a:txBody>
                    <a:bodyPr/>
                    <a:lstStyle/>
                    <a:p>
                      <a:pPr>
                        <a:spcAft>
                          <a:spcPts val="0"/>
                        </a:spcAft>
                      </a:pPr>
                      <a:r>
                        <a:rPr lang="en-GB" sz="1800" dirty="0">
                          <a:effectLst/>
                        </a:rPr>
                        <a:t>Call out facility</a:t>
                      </a:r>
                      <a:endParaRPr lang="en-GB" sz="1800" dirty="0">
                        <a:effectLst/>
                        <a:latin typeface="Times New Roman"/>
                        <a:ea typeface="Times New Roman"/>
                      </a:endParaRPr>
                    </a:p>
                  </a:txBody>
                  <a:tcPr marL="68580" marR="68580" marT="0" marB="0" anchor="b"/>
                </a:tc>
                <a:tc>
                  <a:txBody>
                    <a:bodyPr/>
                    <a:lstStyle/>
                    <a:p>
                      <a:pPr algn="ctr">
                        <a:spcAft>
                          <a:spcPts val="0"/>
                        </a:spcAft>
                      </a:pPr>
                      <a:r>
                        <a:rPr lang="en-GB" sz="1800">
                          <a:effectLst/>
                        </a:rPr>
                        <a:t>86%</a:t>
                      </a:r>
                      <a:endParaRPr lang="en-GB" sz="1800">
                        <a:effectLst/>
                        <a:latin typeface="Times New Roman"/>
                        <a:ea typeface="Times New Roman"/>
                      </a:endParaRPr>
                    </a:p>
                  </a:txBody>
                  <a:tcPr marL="68580" marR="68580" marT="0" marB="0" anchor="b"/>
                </a:tc>
              </a:tr>
              <a:tr h="204062">
                <a:tc>
                  <a:txBody>
                    <a:bodyPr/>
                    <a:lstStyle/>
                    <a:p>
                      <a:pPr>
                        <a:spcAft>
                          <a:spcPts val="0"/>
                        </a:spcAft>
                      </a:pPr>
                      <a:r>
                        <a:rPr lang="en-GB" sz="1800" dirty="0">
                          <a:effectLst/>
                        </a:rPr>
                        <a:t>Out of hours</a:t>
                      </a:r>
                      <a:endParaRPr lang="en-GB" sz="1800" dirty="0">
                        <a:effectLst/>
                        <a:latin typeface="Times New Roman"/>
                        <a:ea typeface="Times New Roman"/>
                      </a:endParaRPr>
                    </a:p>
                  </a:txBody>
                  <a:tcPr marL="68580" marR="68580" marT="0" marB="0" anchor="b"/>
                </a:tc>
                <a:tc>
                  <a:txBody>
                    <a:bodyPr/>
                    <a:lstStyle/>
                    <a:p>
                      <a:pPr algn="ctr">
                        <a:spcAft>
                          <a:spcPts val="0"/>
                        </a:spcAft>
                      </a:pPr>
                      <a:r>
                        <a:rPr lang="en-GB" sz="1800">
                          <a:effectLst/>
                        </a:rPr>
                        <a:t>86%</a:t>
                      </a:r>
                      <a:endParaRPr lang="en-GB" sz="1800">
                        <a:effectLst/>
                        <a:latin typeface="Times New Roman"/>
                        <a:ea typeface="Times New Roman"/>
                      </a:endParaRPr>
                    </a:p>
                  </a:txBody>
                  <a:tcPr marL="68580" marR="68580" marT="0" marB="0" anchor="b"/>
                </a:tc>
              </a:tr>
              <a:tr h="204062">
                <a:tc>
                  <a:txBody>
                    <a:bodyPr/>
                    <a:lstStyle/>
                    <a:p>
                      <a:pPr>
                        <a:spcAft>
                          <a:spcPts val="0"/>
                        </a:spcAft>
                      </a:pPr>
                      <a:r>
                        <a:rPr lang="en-GB" sz="1800">
                          <a:effectLst/>
                        </a:rPr>
                        <a:t>Controls</a:t>
                      </a:r>
                      <a:endParaRPr lang="en-GB" sz="1800">
                        <a:effectLst/>
                        <a:latin typeface="Times New Roman"/>
                        <a:ea typeface="Times New Roman"/>
                      </a:endParaRPr>
                    </a:p>
                  </a:txBody>
                  <a:tcPr marL="68580" marR="68580" marT="0" marB="0" anchor="b"/>
                </a:tc>
                <a:tc>
                  <a:txBody>
                    <a:bodyPr/>
                    <a:lstStyle/>
                    <a:p>
                      <a:pPr algn="ctr">
                        <a:spcAft>
                          <a:spcPts val="0"/>
                        </a:spcAft>
                      </a:pPr>
                      <a:r>
                        <a:rPr lang="en-GB" sz="1800">
                          <a:effectLst/>
                        </a:rPr>
                        <a:t>86%</a:t>
                      </a:r>
                      <a:endParaRPr lang="en-GB" sz="1800">
                        <a:effectLst/>
                        <a:latin typeface="Times New Roman"/>
                        <a:ea typeface="Times New Roman"/>
                      </a:endParaRPr>
                    </a:p>
                  </a:txBody>
                  <a:tcPr marL="68580" marR="68580" marT="0" marB="0" anchor="b"/>
                </a:tc>
              </a:tr>
              <a:tr h="204062">
                <a:tc>
                  <a:txBody>
                    <a:bodyPr/>
                    <a:lstStyle/>
                    <a:p>
                      <a:pPr>
                        <a:spcAft>
                          <a:spcPts val="0"/>
                        </a:spcAft>
                      </a:pPr>
                      <a:r>
                        <a:rPr lang="en-GB" sz="1800">
                          <a:effectLst/>
                        </a:rPr>
                        <a:t>KPI's</a:t>
                      </a:r>
                      <a:endParaRPr lang="en-GB" sz="1800">
                        <a:effectLst/>
                        <a:latin typeface="Times New Roman"/>
                        <a:ea typeface="Times New Roman"/>
                      </a:endParaRPr>
                    </a:p>
                  </a:txBody>
                  <a:tcPr marL="68580" marR="68580" marT="0" marB="0" anchor="b"/>
                </a:tc>
                <a:tc>
                  <a:txBody>
                    <a:bodyPr/>
                    <a:lstStyle/>
                    <a:p>
                      <a:pPr algn="ctr">
                        <a:spcAft>
                          <a:spcPts val="0"/>
                        </a:spcAft>
                      </a:pPr>
                      <a:r>
                        <a:rPr lang="en-GB" sz="1800">
                          <a:effectLst/>
                        </a:rPr>
                        <a:t>82%</a:t>
                      </a:r>
                      <a:endParaRPr lang="en-GB" sz="1800">
                        <a:effectLst/>
                        <a:latin typeface="Times New Roman"/>
                        <a:ea typeface="Times New Roman"/>
                      </a:endParaRPr>
                    </a:p>
                  </a:txBody>
                  <a:tcPr marL="68580" marR="68580" marT="0" marB="0" anchor="b"/>
                </a:tc>
              </a:tr>
              <a:tr h="204062">
                <a:tc>
                  <a:txBody>
                    <a:bodyPr/>
                    <a:lstStyle/>
                    <a:p>
                      <a:pPr>
                        <a:spcAft>
                          <a:spcPts val="0"/>
                        </a:spcAft>
                      </a:pPr>
                      <a:r>
                        <a:rPr lang="en-GB" sz="1800" dirty="0">
                          <a:effectLst/>
                        </a:rPr>
                        <a:t>SLA's</a:t>
                      </a:r>
                      <a:endParaRPr lang="en-GB" sz="1800" dirty="0">
                        <a:effectLst/>
                        <a:latin typeface="Times New Roman"/>
                        <a:ea typeface="Times New Roman"/>
                      </a:endParaRPr>
                    </a:p>
                  </a:txBody>
                  <a:tcPr marL="68580" marR="68580" marT="0" marB="0" anchor="b"/>
                </a:tc>
                <a:tc>
                  <a:txBody>
                    <a:bodyPr/>
                    <a:lstStyle/>
                    <a:p>
                      <a:pPr algn="ctr">
                        <a:spcAft>
                          <a:spcPts val="0"/>
                        </a:spcAft>
                      </a:pPr>
                      <a:r>
                        <a:rPr lang="en-GB" sz="1800">
                          <a:effectLst/>
                        </a:rPr>
                        <a:t>79%</a:t>
                      </a:r>
                      <a:endParaRPr lang="en-GB" sz="1800">
                        <a:effectLst/>
                        <a:latin typeface="Times New Roman"/>
                        <a:ea typeface="Times New Roman"/>
                      </a:endParaRPr>
                    </a:p>
                  </a:txBody>
                  <a:tcPr marL="68580" marR="68580" marT="0" marB="0" anchor="b"/>
                </a:tc>
              </a:tr>
              <a:tr h="204062">
                <a:tc>
                  <a:txBody>
                    <a:bodyPr/>
                    <a:lstStyle/>
                    <a:p>
                      <a:pPr>
                        <a:spcAft>
                          <a:spcPts val="0"/>
                        </a:spcAft>
                      </a:pPr>
                      <a:r>
                        <a:rPr lang="en-GB" sz="1800" dirty="0">
                          <a:effectLst/>
                        </a:rPr>
                        <a:t>M&amp;E Team</a:t>
                      </a:r>
                      <a:endParaRPr lang="en-GB" sz="1800" dirty="0">
                        <a:effectLst/>
                        <a:latin typeface="Times New Roman"/>
                        <a:ea typeface="Times New Roman"/>
                      </a:endParaRPr>
                    </a:p>
                  </a:txBody>
                  <a:tcPr marL="68580" marR="68580" marT="0" marB="0" anchor="b"/>
                </a:tc>
                <a:tc>
                  <a:txBody>
                    <a:bodyPr/>
                    <a:lstStyle/>
                    <a:p>
                      <a:pPr algn="ctr">
                        <a:spcAft>
                          <a:spcPts val="0"/>
                        </a:spcAft>
                      </a:pPr>
                      <a:r>
                        <a:rPr lang="en-GB" sz="1800">
                          <a:effectLst/>
                        </a:rPr>
                        <a:t>78%</a:t>
                      </a:r>
                      <a:endParaRPr lang="en-GB" sz="1800">
                        <a:effectLst/>
                        <a:latin typeface="Times New Roman"/>
                        <a:ea typeface="Times New Roman"/>
                      </a:endParaRPr>
                    </a:p>
                  </a:txBody>
                  <a:tcPr marL="68580" marR="68580" marT="0" marB="0" anchor="b"/>
                </a:tc>
              </a:tr>
              <a:tr h="204062">
                <a:tc>
                  <a:txBody>
                    <a:bodyPr/>
                    <a:lstStyle/>
                    <a:p>
                      <a:pPr>
                        <a:spcAft>
                          <a:spcPts val="0"/>
                        </a:spcAft>
                      </a:pPr>
                      <a:r>
                        <a:rPr lang="en-GB" sz="1800" dirty="0">
                          <a:effectLst/>
                        </a:rPr>
                        <a:t>Asset list</a:t>
                      </a:r>
                      <a:endParaRPr lang="en-GB" sz="1800" dirty="0">
                        <a:effectLst/>
                        <a:latin typeface="Times New Roman"/>
                        <a:ea typeface="Times New Roman"/>
                      </a:endParaRPr>
                    </a:p>
                  </a:txBody>
                  <a:tcPr marL="68580" marR="68580" marT="0" marB="0" anchor="b"/>
                </a:tc>
                <a:tc>
                  <a:txBody>
                    <a:bodyPr/>
                    <a:lstStyle/>
                    <a:p>
                      <a:pPr algn="ctr">
                        <a:spcAft>
                          <a:spcPts val="0"/>
                        </a:spcAft>
                      </a:pPr>
                      <a:r>
                        <a:rPr lang="en-GB" sz="1800" dirty="0">
                          <a:effectLst/>
                        </a:rPr>
                        <a:t>78%</a:t>
                      </a:r>
                      <a:endParaRPr lang="en-GB" sz="1800" dirty="0">
                        <a:effectLst/>
                        <a:latin typeface="Times New Roman"/>
                        <a:ea typeface="Times New Roman"/>
                      </a:endParaRPr>
                    </a:p>
                  </a:txBody>
                  <a:tcPr marL="68580" marR="68580" marT="0" marB="0" anchor="b"/>
                </a:tc>
              </a:tr>
              <a:tr h="204062">
                <a:tc>
                  <a:txBody>
                    <a:bodyPr/>
                    <a:lstStyle/>
                    <a:p>
                      <a:pPr>
                        <a:spcAft>
                          <a:spcPts val="0"/>
                        </a:spcAft>
                      </a:pPr>
                      <a:r>
                        <a:rPr lang="en-GB" sz="1800">
                          <a:effectLst/>
                        </a:rPr>
                        <a:t>Spares</a:t>
                      </a:r>
                      <a:endParaRPr lang="en-GB" sz="1800">
                        <a:effectLst/>
                        <a:latin typeface="Times New Roman"/>
                        <a:ea typeface="Times New Roman"/>
                      </a:endParaRPr>
                    </a:p>
                  </a:txBody>
                  <a:tcPr marL="68580" marR="68580" marT="0" marB="0" anchor="b"/>
                </a:tc>
                <a:tc>
                  <a:txBody>
                    <a:bodyPr/>
                    <a:lstStyle/>
                    <a:p>
                      <a:pPr algn="ctr">
                        <a:spcAft>
                          <a:spcPts val="0"/>
                        </a:spcAft>
                      </a:pPr>
                      <a:r>
                        <a:rPr lang="en-GB" sz="1800" dirty="0">
                          <a:effectLst/>
                        </a:rPr>
                        <a:t>67%</a:t>
                      </a:r>
                      <a:endParaRPr lang="en-GB" sz="1800" dirty="0">
                        <a:effectLst/>
                        <a:latin typeface="Times New Roman"/>
                        <a:ea typeface="Times New Roman"/>
                      </a:endParaRPr>
                    </a:p>
                  </a:txBody>
                  <a:tcPr marL="68580" marR="68580" marT="0" marB="0" anchor="b"/>
                </a:tc>
              </a:tr>
              <a:tr h="204062">
                <a:tc>
                  <a:txBody>
                    <a:bodyPr/>
                    <a:lstStyle/>
                    <a:p>
                      <a:pPr>
                        <a:spcAft>
                          <a:spcPts val="0"/>
                        </a:spcAft>
                      </a:pPr>
                      <a:r>
                        <a:rPr lang="en-GB" sz="1800">
                          <a:effectLst/>
                        </a:rPr>
                        <a:t>Mobile Team</a:t>
                      </a:r>
                      <a:endParaRPr lang="en-GB" sz="1800">
                        <a:effectLst/>
                        <a:latin typeface="Times New Roman"/>
                        <a:ea typeface="Times New Roman"/>
                      </a:endParaRPr>
                    </a:p>
                  </a:txBody>
                  <a:tcPr marL="68580" marR="68580" marT="0" marB="0" anchor="b"/>
                </a:tc>
                <a:tc>
                  <a:txBody>
                    <a:bodyPr/>
                    <a:lstStyle/>
                    <a:p>
                      <a:pPr algn="ctr">
                        <a:spcAft>
                          <a:spcPts val="0"/>
                        </a:spcAft>
                      </a:pPr>
                      <a:r>
                        <a:rPr lang="en-GB" sz="1800" dirty="0">
                          <a:effectLst/>
                        </a:rPr>
                        <a:t>59%</a:t>
                      </a:r>
                      <a:endParaRPr lang="en-GB" sz="1800" dirty="0">
                        <a:effectLst/>
                        <a:latin typeface="Times New Roman"/>
                        <a:ea typeface="Times New Roman"/>
                      </a:endParaRPr>
                    </a:p>
                  </a:txBody>
                  <a:tcPr marL="68580" marR="68580" marT="0" marB="0" anchor="b"/>
                </a:tc>
              </a:tr>
              <a:tr h="204062">
                <a:tc>
                  <a:txBody>
                    <a:bodyPr/>
                    <a:lstStyle/>
                    <a:p>
                      <a:pPr>
                        <a:spcAft>
                          <a:spcPts val="0"/>
                        </a:spcAft>
                      </a:pPr>
                      <a:r>
                        <a:rPr lang="en-GB" sz="1800">
                          <a:effectLst/>
                        </a:rPr>
                        <a:t>Handyman</a:t>
                      </a:r>
                      <a:endParaRPr lang="en-GB" sz="1800">
                        <a:effectLst/>
                        <a:latin typeface="Times New Roman"/>
                        <a:ea typeface="Times New Roman"/>
                      </a:endParaRPr>
                    </a:p>
                  </a:txBody>
                  <a:tcPr marL="68580" marR="68580" marT="0" marB="0" anchor="b"/>
                </a:tc>
                <a:tc>
                  <a:txBody>
                    <a:bodyPr/>
                    <a:lstStyle/>
                    <a:p>
                      <a:pPr algn="ctr">
                        <a:spcAft>
                          <a:spcPts val="0"/>
                        </a:spcAft>
                      </a:pPr>
                      <a:r>
                        <a:rPr lang="en-GB" sz="1800" dirty="0">
                          <a:effectLst/>
                        </a:rPr>
                        <a:t>55%</a:t>
                      </a:r>
                      <a:endParaRPr lang="en-GB" sz="1800" dirty="0">
                        <a:effectLst/>
                        <a:latin typeface="Times New Roman"/>
                        <a:ea typeface="Times New Roman"/>
                      </a:endParaRPr>
                    </a:p>
                  </a:txBody>
                  <a:tcPr marL="68580" marR="68580" marT="0" marB="0" anchor="b"/>
                </a:tc>
              </a:tr>
              <a:tr h="204062">
                <a:tc>
                  <a:txBody>
                    <a:bodyPr/>
                    <a:lstStyle/>
                    <a:p>
                      <a:pPr>
                        <a:spcAft>
                          <a:spcPts val="0"/>
                        </a:spcAft>
                      </a:pPr>
                      <a:r>
                        <a:rPr lang="en-GB" sz="1800">
                          <a:effectLst/>
                        </a:rPr>
                        <a:t>Helpdesk</a:t>
                      </a:r>
                      <a:endParaRPr lang="en-GB" sz="1800">
                        <a:effectLst/>
                        <a:latin typeface="Times New Roman"/>
                        <a:ea typeface="Times New Roman"/>
                      </a:endParaRPr>
                    </a:p>
                  </a:txBody>
                  <a:tcPr marL="68580" marR="68580" marT="0" marB="0" anchor="b"/>
                </a:tc>
                <a:tc>
                  <a:txBody>
                    <a:bodyPr/>
                    <a:lstStyle/>
                    <a:p>
                      <a:pPr algn="ctr">
                        <a:spcAft>
                          <a:spcPts val="0"/>
                        </a:spcAft>
                      </a:pPr>
                      <a:r>
                        <a:rPr lang="en-GB" sz="1800" dirty="0">
                          <a:effectLst/>
                        </a:rPr>
                        <a:t>44%</a:t>
                      </a:r>
                      <a:endParaRPr lang="en-GB" sz="1800" dirty="0">
                        <a:effectLst/>
                        <a:latin typeface="Times New Roman"/>
                        <a:ea typeface="Times New Roman"/>
                      </a:endParaRPr>
                    </a:p>
                  </a:txBody>
                  <a:tcPr marL="68580" marR="68580" marT="0" marB="0" anchor="b"/>
                </a:tc>
              </a:tr>
              <a:tr h="204062">
                <a:tc>
                  <a:txBody>
                    <a:bodyPr/>
                    <a:lstStyle/>
                    <a:p>
                      <a:pPr>
                        <a:spcAft>
                          <a:spcPts val="0"/>
                        </a:spcAft>
                      </a:pPr>
                      <a:r>
                        <a:rPr lang="en-GB" sz="1800">
                          <a:effectLst/>
                        </a:rPr>
                        <a:t>Health &amp; Safety</a:t>
                      </a:r>
                      <a:endParaRPr lang="en-GB" sz="1800">
                        <a:effectLst/>
                        <a:latin typeface="Times New Roman"/>
                        <a:ea typeface="Times New Roman"/>
                      </a:endParaRPr>
                    </a:p>
                  </a:txBody>
                  <a:tcPr marL="68580" marR="68580" marT="0" marB="0" anchor="b"/>
                </a:tc>
                <a:tc>
                  <a:txBody>
                    <a:bodyPr/>
                    <a:lstStyle/>
                    <a:p>
                      <a:pPr algn="ctr">
                        <a:spcAft>
                          <a:spcPts val="0"/>
                        </a:spcAft>
                      </a:pPr>
                      <a:r>
                        <a:rPr lang="en-GB" sz="1800" dirty="0">
                          <a:effectLst/>
                        </a:rPr>
                        <a:t>40%</a:t>
                      </a:r>
                      <a:endParaRPr lang="en-GB" sz="1800" dirty="0">
                        <a:effectLst/>
                        <a:latin typeface="Times New Roman"/>
                        <a:ea typeface="Times New Roman"/>
                      </a:endParaRPr>
                    </a:p>
                  </a:txBody>
                  <a:tcPr marL="68580" marR="68580" marT="0" marB="0" anchor="b"/>
                </a:tc>
              </a:tr>
              <a:tr h="204062">
                <a:tc>
                  <a:txBody>
                    <a:bodyPr/>
                    <a:lstStyle/>
                    <a:p>
                      <a:pPr>
                        <a:spcAft>
                          <a:spcPts val="0"/>
                        </a:spcAft>
                      </a:pPr>
                      <a:r>
                        <a:rPr lang="en-GB" sz="1800">
                          <a:effectLst/>
                        </a:rPr>
                        <a:t>Staff cover</a:t>
                      </a:r>
                      <a:endParaRPr lang="en-GB" sz="1800">
                        <a:effectLst/>
                        <a:latin typeface="Times New Roman"/>
                        <a:ea typeface="Times New Roman"/>
                      </a:endParaRPr>
                    </a:p>
                  </a:txBody>
                  <a:tcPr marL="68580" marR="68580" marT="0" marB="0" anchor="b"/>
                </a:tc>
                <a:tc>
                  <a:txBody>
                    <a:bodyPr/>
                    <a:lstStyle/>
                    <a:p>
                      <a:pPr algn="ctr">
                        <a:spcAft>
                          <a:spcPts val="0"/>
                        </a:spcAft>
                      </a:pPr>
                      <a:r>
                        <a:rPr lang="en-GB" sz="1800" dirty="0">
                          <a:effectLst/>
                        </a:rPr>
                        <a:t>40%</a:t>
                      </a:r>
                      <a:endParaRPr lang="en-GB" sz="1800" dirty="0">
                        <a:effectLst/>
                        <a:latin typeface="Times New Roman"/>
                        <a:ea typeface="Times New Roman"/>
                      </a:endParaRPr>
                    </a:p>
                  </a:txBody>
                  <a:tcPr marL="68580" marR="68580" marT="0" marB="0" anchor="b"/>
                </a:tc>
              </a:tr>
              <a:tr h="204062">
                <a:tc>
                  <a:txBody>
                    <a:bodyPr/>
                    <a:lstStyle/>
                    <a:p>
                      <a:pPr>
                        <a:spcAft>
                          <a:spcPts val="0"/>
                        </a:spcAft>
                      </a:pPr>
                      <a:r>
                        <a:rPr lang="en-GB" sz="1800">
                          <a:effectLst/>
                        </a:rPr>
                        <a:t>Project work</a:t>
                      </a:r>
                      <a:endParaRPr lang="en-GB" sz="1800">
                        <a:effectLst/>
                        <a:latin typeface="Times New Roman"/>
                        <a:ea typeface="Times New Roman"/>
                      </a:endParaRPr>
                    </a:p>
                  </a:txBody>
                  <a:tcPr marL="68580" marR="68580" marT="0" marB="0" anchor="b"/>
                </a:tc>
                <a:tc>
                  <a:txBody>
                    <a:bodyPr/>
                    <a:lstStyle/>
                    <a:p>
                      <a:pPr algn="ctr">
                        <a:spcAft>
                          <a:spcPts val="0"/>
                        </a:spcAft>
                      </a:pPr>
                      <a:r>
                        <a:rPr lang="en-GB" sz="1800" dirty="0">
                          <a:effectLst/>
                        </a:rPr>
                        <a:t>34%</a:t>
                      </a:r>
                      <a:endParaRPr lang="en-GB" sz="1800" dirty="0">
                        <a:effectLst/>
                        <a:latin typeface="Times New Roman"/>
                        <a:ea typeface="Times New Roman"/>
                      </a:endParaRPr>
                    </a:p>
                  </a:txBody>
                  <a:tcPr marL="68580" marR="68580" marT="0" marB="0" anchor="b"/>
                </a:tc>
              </a:tr>
            </a:tbl>
          </a:graphicData>
        </a:graphic>
      </p:graphicFrame>
    </p:spTree>
    <p:extLst>
      <p:ext uri="{BB962C8B-B14F-4D97-AF65-F5344CB8AC3E}">
        <p14:creationId xmlns:p14="http://schemas.microsoft.com/office/powerpoint/2010/main" val="11182164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Total maintenance costs</a:t>
            </a:r>
            <a:endParaRPr lang="en-GB" dirty="0"/>
          </a:p>
        </p:txBody>
      </p:sp>
      <p:pic>
        <p:nvPicPr>
          <p:cNvPr id="4" name="Content Placeholder 3"/>
          <p:cNvPicPr>
            <a:picLocks noGrp="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755576" y="1196752"/>
            <a:ext cx="7848872" cy="4968552"/>
          </a:xfrm>
          <a:prstGeom prst="rect">
            <a:avLst/>
          </a:prstGeom>
          <a:noFill/>
        </p:spPr>
      </p:pic>
    </p:spTree>
    <p:extLst>
      <p:ext uri="{BB962C8B-B14F-4D97-AF65-F5344CB8AC3E}">
        <p14:creationId xmlns:p14="http://schemas.microsoft.com/office/powerpoint/2010/main" val="5283600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Summary</a:t>
            </a:r>
            <a:endParaRPr lang="en-GB" dirty="0"/>
          </a:p>
        </p:txBody>
      </p:sp>
      <p:sp>
        <p:nvSpPr>
          <p:cNvPr id="3" name="Content Placeholder 2"/>
          <p:cNvSpPr>
            <a:spLocks noGrp="1"/>
          </p:cNvSpPr>
          <p:nvPr>
            <p:ph idx="1"/>
          </p:nvPr>
        </p:nvSpPr>
        <p:spPr>
          <a:xfrm>
            <a:off x="457200" y="1412776"/>
            <a:ext cx="8229600" cy="5184576"/>
          </a:xfrm>
        </p:spPr>
        <p:txBody>
          <a:bodyPr/>
          <a:lstStyle/>
          <a:p>
            <a:r>
              <a:rPr lang="en-GB" dirty="0"/>
              <a:t>Benchmarking </a:t>
            </a:r>
            <a:r>
              <a:rPr lang="en-GB" dirty="0" smtClean="0"/>
              <a:t>from groups is </a:t>
            </a:r>
            <a:r>
              <a:rPr lang="en-GB" dirty="0"/>
              <a:t>not an exact process </a:t>
            </a:r>
            <a:endParaRPr lang="en-GB" dirty="0" smtClean="0"/>
          </a:p>
          <a:p>
            <a:endParaRPr lang="en-GB" dirty="0"/>
          </a:p>
          <a:p>
            <a:r>
              <a:rPr lang="en-GB" dirty="0" smtClean="0"/>
              <a:t>The  benchmarks </a:t>
            </a:r>
            <a:r>
              <a:rPr lang="en-GB" dirty="0"/>
              <a:t>are intended to </a:t>
            </a:r>
            <a:r>
              <a:rPr lang="en-GB" dirty="0" smtClean="0"/>
              <a:t>guide you  </a:t>
            </a:r>
            <a:endParaRPr lang="en-GB" dirty="0"/>
          </a:p>
          <a:p>
            <a:endParaRPr lang="en-GB" dirty="0"/>
          </a:p>
          <a:p>
            <a:r>
              <a:rPr lang="en-GB" dirty="0" smtClean="0"/>
              <a:t>BSRIA’s benchmarks are </a:t>
            </a:r>
            <a:r>
              <a:rPr lang="en-GB" dirty="0"/>
              <a:t>derived solely from the data the O&amp;M Benchmarking Network members </a:t>
            </a:r>
            <a:r>
              <a:rPr lang="en-GB" dirty="0" smtClean="0"/>
              <a:t>provide and is not published</a:t>
            </a:r>
          </a:p>
          <a:p>
            <a:endParaRPr lang="en-GB" dirty="0"/>
          </a:p>
          <a:p>
            <a:r>
              <a:rPr lang="en-GB" dirty="0" smtClean="0"/>
              <a:t>Data </a:t>
            </a:r>
            <a:r>
              <a:rPr lang="en-GB" dirty="0"/>
              <a:t>submissions </a:t>
            </a:r>
            <a:r>
              <a:rPr lang="en-GB" dirty="0" smtClean="0"/>
              <a:t>vary year on year </a:t>
            </a:r>
            <a:r>
              <a:rPr lang="en-GB" dirty="0"/>
              <a:t>which </a:t>
            </a:r>
            <a:r>
              <a:rPr lang="en-GB" dirty="0" smtClean="0"/>
              <a:t>affects </a:t>
            </a:r>
            <a:r>
              <a:rPr lang="en-GB" dirty="0"/>
              <a:t>the </a:t>
            </a:r>
            <a:r>
              <a:rPr lang="en-GB" dirty="0" smtClean="0"/>
              <a:t>benchmarks</a:t>
            </a:r>
          </a:p>
          <a:p>
            <a:endParaRPr lang="en-GB" dirty="0"/>
          </a:p>
          <a:p>
            <a:r>
              <a:rPr lang="en-GB" dirty="0" smtClean="0"/>
              <a:t>Next event - July 18</a:t>
            </a:r>
            <a:r>
              <a:rPr lang="en-GB" baseline="30000" dirty="0" smtClean="0"/>
              <a:t>th</a:t>
            </a:r>
            <a:r>
              <a:rPr lang="en-GB" dirty="0" smtClean="0"/>
              <a:t> – Build Services, Keeping you informed</a:t>
            </a:r>
            <a:endParaRPr lang="en-GB" dirty="0"/>
          </a:p>
          <a:p>
            <a:endParaRPr lang="en-GB" dirty="0"/>
          </a:p>
          <a:p>
            <a:endParaRPr lang="en-GB" dirty="0"/>
          </a:p>
        </p:txBody>
      </p:sp>
    </p:spTree>
    <p:extLst>
      <p:ext uri="{BB962C8B-B14F-4D97-AF65-F5344CB8AC3E}">
        <p14:creationId xmlns:p14="http://schemas.microsoft.com/office/powerpoint/2010/main" val="2391019422"/>
      </p:ext>
    </p:extLst>
  </p:cSld>
  <p:clrMapOvr>
    <a:masterClrMapping/>
  </p:clrMapOvr>
  <p:timing>
    <p:tnLst>
      <p:par>
        <p:cTn id="1" dur="indefinite" restart="never" nodeType="tmRoot"/>
      </p:par>
    </p:tnLst>
  </p:timing>
</p:sld>
</file>

<file path=ppt/theme/theme1.xml><?xml version="1.0" encoding="utf-8"?>
<a:theme xmlns:a="http://schemas.openxmlformats.org/drawingml/2006/main" name="EstatesMaster Slide Template V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EstatesMaster Slide Template V2</Template>
  <TotalTime>163</TotalTime>
  <Words>1156</Words>
  <Application>Microsoft Office PowerPoint</Application>
  <PresentationFormat>On-screen Show (4:3)</PresentationFormat>
  <Paragraphs>158</Paragraphs>
  <Slides>9</Slides>
  <Notes>8</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EstatesMaster Slide Template V2</vt:lpstr>
      <vt:lpstr>Benchmarking groups   what they can and cannot do for an organisation…..</vt:lpstr>
      <vt:lpstr>Why benchmark?</vt:lpstr>
      <vt:lpstr>Using the results</vt:lpstr>
      <vt:lpstr>BSRIA Operations and Maintenance Benchmarking Network</vt:lpstr>
      <vt:lpstr>Where does the data come from….</vt:lpstr>
      <vt:lpstr>Data returns – by sector</vt:lpstr>
      <vt:lpstr>Maintenance Activities</vt:lpstr>
      <vt:lpstr>Total maintenance costs</vt:lpstr>
      <vt:lpstr>Summary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Benchmarking groups – what they can and cannot do for an organisation</dc:title>
  <dc:creator>Jo Harris</dc:creator>
  <cp:lastModifiedBy>Jo Harris</cp:lastModifiedBy>
  <cp:revision>15</cp:revision>
  <dcterms:created xsi:type="dcterms:W3CDTF">2013-06-05T15:25:38Z</dcterms:created>
  <dcterms:modified xsi:type="dcterms:W3CDTF">2013-06-13T11:29:26Z</dcterms:modified>
</cp:coreProperties>
</file>