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AE41-CE9A-4244-A9A9-0B0622D245C4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86B7-3DC3-4AB8-91F5-7E8F09BDF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6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of the buildings and building services to establish the complexity and scale of operations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86B7-3DC3-4AB8-91F5-7E8F09BDFC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3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more information you put in the better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86B7-3DC3-4AB8-91F5-7E8F09BDFC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DF71E-BE04-41F4-9E6F-051EF922F108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AE73D9-1925-4804-9659-5DB8639DE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76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C7F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C7F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123" charset="0"/>
        <a:buChar char="–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123" charset="0"/>
        <a:buChar char="–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123" charset="0"/>
        <a:buChar char="»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568952" cy="1676400"/>
          </a:xfrm>
        </p:spPr>
        <p:txBody>
          <a:bodyPr/>
          <a:lstStyle/>
          <a:p>
            <a:r>
              <a:rPr lang="en-GB" dirty="0"/>
              <a:t>High-level benchmarking Scientific Research Organisation –</a:t>
            </a:r>
            <a:br>
              <a:rPr lang="en-GB" dirty="0"/>
            </a:br>
            <a:r>
              <a:rPr lang="en-GB" dirty="0"/>
              <a:t>150,000sq.m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 Harris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58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/>
          <a:lstStyle/>
          <a:p>
            <a:r>
              <a:rPr lang="en-GB" dirty="0" smtClean="0"/>
              <a:t>High level benchmark to review current delivery</a:t>
            </a:r>
          </a:p>
          <a:p>
            <a:endParaRPr lang="en-GB" dirty="0"/>
          </a:p>
          <a:p>
            <a:r>
              <a:rPr lang="en-GB" dirty="0" smtClean="0"/>
              <a:t>Level of information is the key to an accurate result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0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High-level benchmark </a:t>
            </a:r>
            <a:r>
              <a:rPr lang="en-GB" dirty="0" smtClean="0"/>
              <a:t>required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Initial view on delivery process and options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6"/>
          <a:stretch/>
        </p:blipFill>
        <p:spPr>
          <a:xfrm>
            <a:off x="6228184" y="3356992"/>
            <a:ext cx="2753682" cy="31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8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378424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One day to visually </a:t>
            </a:r>
            <a:r>
              <a:rPr lang="en-GB" dirty="0"/>
              <a:t>inspect a representative </a:t>
            </a:r>
            <a:r>
              <a:rPr lang="en-GB" dirty="0" smtClean="0"/>
              <a:t>sample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Information on: </a:t>
            </a:r>
          </a:p>
          <a:p>
            <a:pPr lvl="1"/>
            <a:r>
              <a:rPr lang="en-GB" sz="2000" dirty="0" smtClean="0"/>
              <a:t>dimensions </a:t>
            </a:r>
            <a:r>
              <a:rPr lang="en-GB" sz="2000" dirty="0"/>
              <a:t>of the </a:t>
            </a:r>
            <a:r>
              <a:rPr lang="en-GB" sz="2000" dirty="0" smtClean="0"/>
              <a:t>building</a:t>
            </a:r>
          </a:p>
          <a:p>
            <a:pPr lvl="1"/>
            <a:r>
              <a:rPr lang="en-GB" sz="2000" dirty="0" smtClean="0"/>
              <a:t>breakdown </a:t>
            </a:r>
            <a:r>
              <a:rPr lang="en-GB" sz="2000" dirty="0"/>
              <a:t>of </a:t>
            </a:r>
            <a:r>
              <a:rPr lang="en-GB" sz="2000" dirty="0" smtClean="0"/>
              <a:t>costs</a:t>
            </a:r>
          </a:p>
          <a:p>
            <a:pPr lvl="1"/>
            <a:r>
              <a:rPr lang="en-GB" sz="2000" dirty="0" smtClean="0"/>
              <a:t>costs </a:t>
            </a:r>
            <a:r>
              <a:rPr lang="en-GB" sz="2000" dirty="0"/>
              <a:t>of specialist sub-contract </a:t>
            </a:r>
            <a:r>
              <a:rPr lang="en-GB" sz="2000" dirty="0" smtClean="0"/>
              <a:t>works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IFPI’s </a:t>
            </a:r>
            <a:r>
              <a:rPr lang="en-GB" dirty="0" err="1"/>
              <a:t>EstatesMaster</a:t>
            </a:r>
            <a:r>
              <a:rPr lang="en-GB" dirty="0"/>
              <a:t> Facilities Benchmarking and Cost Prediction program at High-level (Level 1)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Initial </a:t>
            </a:r>
            <a:r>
              <a:rPr lang="en-GB" dirty="0"/>
              <a:t>consideration and commentary </a:t>
            </a:r>
            <a:r>
              <a:rPr lang="en-GB" dirty="0" smtClean="0"/>
              <a:t>for </a:t>
            </a:r>
            <a:r>
              <a:rPr lang="en-GB" dirty="0"/>
              <a:t>maintenance delivery and management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Discuss </a:t>
            </a:r>
            <a:r>
              <a:rPr lang="en-GB" dirty="0"/>
              <a:t>preliminary </a:t>
            </a:r>
            <a:r>
              <a:rPr lang="en-GB" dirty="0" smtClean="0"/>
              <a:t>findings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Written </a:t>
            </a:r>
            <a:r>
              <a:rPr lang="en-GB" dirty="0"/>
              <a:t>Report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725144"/>
            <a:ext cx="28575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made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6680" cy="4114800"/>
          </a:xfrm>
        </p:spPr>
        <p:txBody>
          <a:bodyPr/>
          <a:lstStyle/>
          <a:p>
            <a:r>
              <a:rPr lang="en-GB" dirty="0" smtClean="0"/>
              <a:t>Total </a:t>
            </a:r>
            <a:r>
              <a:rPr lang="en-GB" dirty="0"/>
              <a:t>floor area – </a:t>
            </a:r>
            <a:r>
              <a:rPr lang="en-GB" dirty="0" smtClean="0"/>
              <a:t>150,000 </a:t>
            </a:r>
            <a:r>
              <a:rPr lang="en-GB" dirty="0"/>
              <a:t>m2 </a:t>
            </a:r>
            <a:r>
              <a:rPr lang="en-GB" dirty="0" smtClean="0"/>
              <a:t>GIA</a:t>
            </a:r>
          </a:p>
          <a:p>
            <a:r>
              <a:rPr lang="en-GB" dirty="0" smtClean="0"/>
              <a:t>Expenditure </a:t>
            </a:r>
            <a:r>
              <a:rPr lang="en-GB" dirty="0"/>
              <a:t>on reactive and planned maintenance – approx. £5m p.a.</a:t>
            </a:r>
          </a:p>
          <a:p>
            <a:r>
              <a:rPr lang="en-GB" dirty="0" smtClean="0"/>
              <a:t>Specialist sub-contracts information </a:t>
            </a:r>
            <a:r>
              <a:rPr lang="en-GB" dirty="0"/>
              <a:t>- Compressed Air only </a:t>
            </a:r>
            <a:r>
              <a:rPr lang="en-GB" dirty="0" smtClean="0"/>
              <a:t>received</a:t>
            </a:r>
            <a:endParaRPr lang="en-GB" dirty="0"/>
          </a:p>
          <a:p>
            <a:r>
              <a:rPr lang="en-GB" dirty="0" smtClean="0"/>
              <a:t>500 </a:t>
            </a:r>
            <a:r>
              <a:rPr lang="en-GB" dirty="0"/>
              <a:t>planned maintenance tasks recorded on the asset data-base</a:t>
            </a:r>
          </a:p>
          <a:p>
            <a:r>
              <a:rPr lang="en-GB" dirty="0" smtClean="0"/>
              <a:t>2800 </a:t>
            </a:r>
            <a:r>
              <a:rPr lang="en-GB" dirty="0"/>
              <a:t>reactive maintenance requests p.a.(estimated)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20050"/>
            <a:ext cx="1563638" cy="138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245" y="4862863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The M+E maintenance of the specialist laboratory buildings have an independent maintenance regime and are </a:t>
            </a:r>
            <a:r>
              <a:rPr lang="en-GB" sz="2400" dirty="0" smtClean="0"/>
              <a:t>excluded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61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Used Level </a:t>
            </a:r>
            <a:r>
              <a:rPr lang="en-GB" dirty="0"/>
              <a:t>2 of </a:t>
            </a:r>
            <a:r>
              <a:rPr lang="en-GB" dirty="0" err="1"/>
              <a:t>Estaters</a:t>
            </a:r>
            <a:r>
              <a:rPr lang="en-GB" i="1" dirty="0" err="1"/>
              <a:t>Master</a:t>
            </a:r>
            <a:r>
              <a:rPr lang="en-GB" i="1" dirty="0"/>
              <a:t> </a:t>
            </a:r>
            <a:r>
              <a:rPr lang="en-GB" dirty="0"/>
              <a:t>because of the apparent discrepancy between the results from Level 1 and the £5m </a:t>
            </a:r>
            <a:r>
              <a:rPr lang="en-GB" dirty="0" smtClean="0"/>
              <a:t>budget</a:t>
            </a:r>
          </a:p>
          <a:p>
            <a:pPr lvl="0"/>
            <a:r>
              <a:rPr lang="en-GB" dirty="0" smtClean="0"/>
              <a:t>More site details reviewed</a:t>
            </a:r>
            <a:endParaRPr lang="en-GB" dirty="0"/>
          </a:p>
          <a:p>
            <a:pPr lvl="1"/>
            <a:r>
              <a:rPr lang="en-GB" dirty="0"/>
              <a:t>Pump list – Heating and Cooling</a:t>
            </a:r>
          </a:p>
          <a:p>
            <a:pPr lvl="1"/>
            <a:r>
              <a:rPr lang="en-GB" dirty="0"/>
              <a:t>Schedule of Air Compressors</a:t>
            </a:r>
          </a:p>
          <a:p>
            <a:pPr lvl="1"/>
            <a:r>
              <a:rPr lang="en-GB" dirty="0"/>
              <a:t>Schedule of LPHW Boilers</a:t>
            </a:r>
          </a:p>
          <a:p>
            <a:pPr lvl="1"/>
            <a:r>
              <a:rPr lang="en-GB" dirty="0"/>
              <a:t>Schedule of Cranes and Lifting Equipment</a:t>
            </a:r>
          </a:p>
          <a:p>
            <a:pPr lvl="1"/>
            <a:r>
              <a:rPr lang="en-GB" dirty="0"/>
              <a:t>Schedule of Lifts</a:t>
            </a:r>
          </a:p>
          <a:p>
            <a:pPr lvl="1"/>
            <a:r>
              <a:rPr lang="en-GB" dirty="0"/>
              <a:t>Schedule of Fire Alarm </a:t>
            </a:r>
            <a:r>
              <a:rPr lang="en-GB" dirty="0" smtClean="0"/>
              <a:t>Devices</a:t>
            </a:r>
          </a:p>
          <a:p>
            <a:pPr lvl="1"/>
            <a:r>
              <a:rPr lang="en-GB" dirty="0" smtClean="0"/>
              <a:t>Fabric maintenance included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04332"/>
            <a:ext cx="1930818" cy="28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180292" cy="5328592"/>
          </a:xfrm>
        </p:spPr>
        <p:txBody>
          <a:bodyPr/>
          <a:lstStyle/>
          <a:p>
            <a:r>
              <a:rPr lang="en-GB" dirty="0" smtClean="0"/>
              <a:t>Omitting </a:t>
            </a:r>
            <a:r>
              <a:rPr lang="en-GB" dirty="0"/>
              <a:t>the experimental laboratories entirely; </a:t>
            </a:r>
            <a:r>
              <a:rPr lang="en-GB" dirty="0" smtClean="0"/>
              <a:t>not </a:t>
            </a:r>
            <a:r>
              <a:rPr lang="en-GB" dirty="0"/>
              <a:t>skewed by the presence of a large area of minimally serviced building.</a:t>
            </a:r>
          </a:p>
          <a:p>
            <a:endParaRPr lang="en-GB" dirty="0" smtClean="0"/>
          </a:p>
          <a:p>
            <a:r>
              <a:rPr lang="en-GB" dirty="0" smtClean="0"/>
              <a:t>Benchmark </a:t>
            </a:r>
            <a:r>
              <a:rPr lang="en-GB" b="1" dirty="0"/>
              <a:t>range</a:t>
            </a:r>
            <a:r>
              <a:rPr lang="en-GB" dirty="0"/>
              <a:t> from </a:t>
            </a:r>
            <a:r>
              <a:rPr lang="en-GB" b="1" dirty="0"/>
              <a:t>£1.1 - £1.4 m p.a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Median </a:t>
            </a:r>
            <a:r>
              <a:rPr lang="en-GB" dirty="0"/>
              <a:t>benchmark for maintenance </a:t>
            </a:r>
            <a:r>
              <a:rPr lang="en-GB" dirty="0" smtClean="0"/>
              <a:t>of </a:t>
            </a:r>
            <a:r>
              <a:rPr lang="en-GB" b="1" dirty="0"/>
              <a:t>£1.25m p.a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b="1" dirty="0" smtClean="0"/>
              <a:t>£</a:t>
            </a:r>
            <a:r>
              <a:rPr lang="en-GB" b="1" dirty="0"/>
              <a:t>17 per m² </a:t>
            </a:r>
            <a:r>
              <a:rPr lang="en-GB" b="1" dirty="0" smtClean="0"/>
              <a:t>GIA </a:t>
            </a:r>
            <a:r>
              <a:rPr lang="en-GB" dirty="0" smtClean="0"/>
              <a:t>(after </a:t>
            </a:r>
            <a:r>
              <a:rPr lang="en-GB" dirty="0"/>
              <a:t>removing the specialist </a:t>
            </a:r>
            <a:r>
              <a:rPr lang="en-GB" dirty="0" smtClean="0"/>
              <a:t>buildings)</a:t>
            </a:r>
          </a:p>
          <a:p>
            <a:endParaRPr lang="en-GB" b="1" dirty="0"/>
          </a:p>
          <a:p>
            <a:r>
              <a:rPr lang="en-GB" dirty="0" smtClean="0"/>
              <a:t>Intelligent </a:t>
            </a:r>
            <a:r>
              <a:rPr lang="en-GB" dirty="0"/>
              <a:t>Client Function </a:t>
            </a:r>
            <a:r>
              <a:rPr lang="en-GB" dirty="0" smtClean="0"/>
              <a:t>not working with an </a:t>
            </a:r>
            <a:r>
              <a:rPr lang="en-GB" dirty="0" err="1" smtClean="0"/>
              <a:t>adhoc</a:t>
            </a:r>
            <a:r>
              <a:rPr lang="en-GB" dirty="0" smtClean="0"/>
              <a:t> </a:t>
            </a:r>
            <a:r>
              <a:rPr lang="en-GB" dirty="0"/>
              <a:t>approach to maintenance management </a:t>
            </a:r>
            <a:r>
              <a:rPr lang="en-GB" dirty="0" smtClean="0"/>
              <a:t>and ‘</a:t>
            </a:r>
            <a:r>
              <a:rPr lang="en-GB" dirty="0"/>
              <a:t>fire-fighting</a:t>
            </a:r>
            <a:r>
              <a:rPr lang="en-GB" dirty="0" smtClean="0"/>
              <a:t>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9" r="5172"/>
          <a:stretch/>
        </p:blipFill>
        <p:spPr>
          <a:xfrm>
            <a:off x="7651131" y="2276872"/>
            <a:ext cx="1117792" cy="25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increase accuracy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2247237"/>
          </a:xfrm>
        </p:spPr>
        <p:txBody>
          <a:bodyPr/>
          <a:lstStyle/>
          <a:p>
            <a:r>
              <a:rPr lang="en-GB" sz="2800" b="1" dirty="0"/>
              <a:t>Scope </a:t>
            </a:r>
            <a:r>
              <a:rPr lang="en-GB" sz="2800" dirty="0"/>
              <a:t>- </a:t>
            </a:r>
            <a:r>
              <a:rPr lang="en-GB" sz="2800" dirty="0" smtClean="0"/>
              <a:t>work outside </a:t>
            </a:r>
            <a:r>
              <a:rPr lang="en-GB" sz="2800" dirty="0"/>
              <a:t>the scope of the cost </a:t>
            </a:r>
            <a:r>
              <a:rPr lang="en-GB" sz="2800" dirty="0" smtClean="0"/>
              <a:t>centre</a:t>
            </a:r>
          </a:p>
          <a:p>
            <a:r>
              <a:rPr lang="en-GB" sz="2800" b="1" dirty="0" smtClean="0"/>
              <a:t>Answers  - </a:t>
            </a:r>
            <a:r>
              <a:rPr lang="en-GB" sz="2800" dirty="0" smtClean="0"/>
              <a:t>quality and difficulty of </a:t>
            </a:r>
            <a:r>
              <a:rPr lang="en-GB" sz="2800" dirty="0"/>
              <a:t>the </a:t>
            </a:r>
            <a:r>
              <a:rPr lang="en-GB" sz="2800" dirty="0" smtClean="0"/>
              <a:t>services</a:t>
            </a:r>
            <a:endParaRPr lang="en-GB" sz="2800" dirty="0"/>
          </a:p>
          <a:p>
            <a:r>
              <a:rPr lang="en-GB" sz="2800" b="1" dirty="0" smtClean="0"/>
              <a:t>Data - </a:t>
            </a:r>
            <a:r>
              <a:rPr lang="en-GB" sz="2800" dirty="0" smtClean="0"/>
              <a:t>building details 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8" b="4607"/>
          <a:stretch/>
        </p:blipFill>
        <p:spPr bwMode="auto">
          <a:xfrm>
            <a:off x="3131840" y="1412776"/>
            <a:ext cx="5760640" cy="31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8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 for out-of scope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800" b="1" dirty="0" smtClean="0"/>
              <a:t>Scope </a:t>
            </a:r>
            <a:r>
              <a:rPr lang="en-GB" sz="2800" dirty="0" smtClean="0"/>
              <a:t>– Life-cycle replacement</a:t>
            </a:r>
          </a:p>
          <a:p>
            <a:pPr lvl="3"/>
            <a:r>
              <a:rPr lang="en-GB" sz="2800" dirty="0" smtClean="0"/>
              <a:t>Minor building works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694" t="41940" r="71182" b="24998"/>
          <a:stretch/>
        </p:blipFill>
        <p:spPr bwMode="auto">
          <a:xfrm>
            <a:off x="1691680" y="1772816"/>
            <a:ext cx="48245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015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increase accuracy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2247237"/>
          </a:xfrm>
        </p:spPr>
        <p:txBody>
          <a:bodyPr/>
          <a:lstStyle/>
          <a:p>
            <a:r>
              <a:rPr lang="en-GB" sz="2800" b="1" dirty="0"/>
              <a:t>Scope </a:t>
            </a:r>
            <a:r>
              <a:rPr lang="en-GB" sz="2800" dirty="0"/>
              <a:t>- </a:t>
            </a:r>
            <a:r>
              <a:rPr lang="en-GB" sz="2800" dirty="0" smtClean="0"/>
              <a:t>work outside </a:t>
            </a:r>
            <a:r>
              <a:rPr lang="en-GB" sz="2800" dirty="0"/>
              <a:t>the scope of the cost </a:t>
            </a:r>
            <a:r>
              <a:rPr lang="en-GB" sz="2800" dirty="0" smtClean="0"/>
              <a:t>centre</a:t>
            </a:r>
          </a:p>
          <a:p>
            <a:r>
              <a:rPr lang="en-GB" sz="2800" b="1" dirty="0" smtClean="0"/>
              <a:t>Answers  - </a:t>
            </a:r>
            <a:r>
              <a:rPr lang="en-GB" sz="2800" dirty="0" smtClean="0"/>
              <a:t>quality and difficulty of </a:t>
            </a:r>
            <a:r>
              <a:rPr lang="en-GB" sz="2800" dirty="0"/>
              <a:t>the </a:t>
            </a:r>
            <a:r>
              <a:rPr lang="en-GB" sz="2800" dirty="0" smtClean="0"/>
              <a:t>services</a:t>
            </a:r>
            <a:endParaRPr lang="en-GB" sz="2800" dirty="0"/>
          </a:p>
          <a:p>
            <a:r>
              <a:rPr lang="en-GB" sz="2800" b="1" dirty="0" smtClean="0"/>
              <a:t>Data - </a:t>
            </a:r>
            <a:r>
              <a:rPr lang="en-GB" sz="2800" dirty="0" smtClean="0"/>
              <a:t>building details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0153380"/>
      </p:ext>
    </p:extLst>
  </p:cSld>
  <p:clrMapOvr>
    <a:masterClrMapping/>
  </p:clrMapOvr>
</p:sld>
</file>

<file path=ppt/theme/theme1.xml><?xml version="1.0" encoding="utf-8"?>
<a:theme xmlns:a="http://schemas.openxmlformats.org/drawingml/2006/main" name="EstatesMaster Slide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EstatesMaster Slide Template V2</Template>
  <TotalTime>3364</TotalTime>
  <Words>372</Words>
  <Application>Microsoft Office PowerPoint</Application>
  <PresentationFormat>On-screen Show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EstatesMaster Slide Template V2</vt:lpstr>
      <vt:lpstr>High-level benchmarking Scientific Research Organisation – 150,000sq.m</vt:lpstr>
      <vt:lpstr>Scope of project</vt:lpstr>
      <vt:lpstr>Methodology</vt:lpstr>
      <vt:lpstr>Information made available</vt:lpstr>
      <vt:lpstr>Enhancements</vt:lpstr>
      <vt:lpstr>Results</vt:lpstr>
      <vt:lpstr>How to increase accuracy</vt:lpstr>
      <vt:lpstr>Adjustment for out-of scope items</vt:lpstr>
      <vt:lpstr>How to increase accuracy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High-level benchmarking Scientific Research Organisation – 150,000sq.m</dc:title>
  <dc:creator>Jo Harris</dc:creator>
  <cp:lastModifiedBy>Bernard Williams</cp:lastModifiedBy>
  <cp:revision>15</cp:revision>
  <dcterms:created xsi:type="dcterms:W3CDTF">2013-06-05T15:26:57Z</dcterms:created>
  <dcterms:modified xsi:type="dcterms:W3CDTF">2013-06-13T16:20:49Z</dcterms:modified>
</cp:coreProperties>
</file>