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369" r:id="rId3"/>
    <p:sldId id="370" r:id="rId4"/>
    <p:sldId id="393" r:id="rId5"/>
    <p:sldId id="373" r:id="rId6"/>
    <p:sldId id="374" r:id="rId7"/>
    <p:sldId id="376" r:id="rId8"/>
    <p:sldId id="377" r:id="rId9"/>
    <p:sldId id="378" r:id="rId10"/>
    <p:sldId id="379" r:id="rId11"/>
    <p:sldId id="381" r:id="rId12"/>
    <p:sldId id="380" r:id="rId13"/>
    <p:sldId id="383" r:id="rId14"/>
    <p:sldId id="384" r:id="rId15"/>
    <p:sldId id="394" r:id="rId16"/>
    <p:sldId id="388" r:id="rId17"/>
    <p:sldId id="372" r:id="rId18"/>
    <p:sldId id="395" r:id="rId19"/>
    <p:sldId id="396" r:id="rId20"/>
    <p:sldId id="397" r:id="rId21"/>
    <p:sldId id="398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1E68"/>
    <a:srgbClr val="C979F5"/>
    <a:srgbClr val="2612B8"/>
    <a:srgbClr val="1E1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3654" autoAdjust="0"/>
  </p:normalViewPr>
  <p:slideViewPr>
    <p:cSldViewPr>
      <p:cViewPr varScale="1">
        <p:scale>
          <a:sx n="83" d="100"/>
          <a:sy n="83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576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0F81B3C-7EDF-4E81-A089-09CB4396E1E4}" type="datetimeFigureOut">
              <a:rPr lang="en-GB"/>
              <a:pPr>
                <a:defRPr/>
              </a:pPr>
              <a:t>13/06/2013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177823A-3BD2-4C05-BF64-C601D6F513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197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A1B6AC0-9BDA-4366-8D3A-819114BAF224}" type="datetimeFigureOut">
              <a:rPr lang="en-GB"/>
              <a:pPr>
                <a:defRPr/>
              </a:pPr>
              <a:t>13/06/2013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B51C741-384D-4B3D-878D-DC300AFEBE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056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F651D-7226-4D41-A65A-783E1D22B5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544C0-F421-4C32-BB4A-F3C205F563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855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47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614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773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201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527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14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24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7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134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31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39FE3-1392-49D8-A363-052F37DFC3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830B7-BF0E-41A5-903C-167CD9CCEE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01F97-103F-452E-8C4A-50729AF8EA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17DD3-DDD1-4316-A4AC-247D398C6CD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AF2CD-A961-4ED3-87C4-C9742F3651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2005D-1D88-4E21-BB4D-3BE7F16EE7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62FA3-795B-4CEE-8A9E-DB0BC4A22B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58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68760"/>
            <a:ext cx="82296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C7F0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800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800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C7F0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800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123" charset="0"/>
        <a:buChar char="•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123" charset="0"/>
        <a:buChar char="–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123" charset="0"/>
        <a:buChar char="•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123" charset="0"/>
        <a:buChar char="–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123" charset="0"/>
        <a:buChar char="»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DF92-3551-4413-A3FA-B9EA106547C8}" type="datetimeFigureOut">
              <a:rPr lang="en-GB" smtClean="0"/>
              <a:t>13/06/2013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8B76-D1D7-4111-97FC-1EBE3A4C8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41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utterstock_3854905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" y="1988840"/>
            <a:ext cx="9012714" cy="475252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74675" y="765175"/>
            <a:ext cx="8101781" cy="122366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200" b="1" dirty="0" smtClean="0">
                <a:solidFill>
                  <a:srgbClr val="7030A0"/>
                </a:solidFill>
                <a:latin typeface="Garamond" pitchFamily="18" charset="0"/>
                <a:ea typeface="+mn-ea"/>
                <a:cs typeface="+mn-cs"/>
              </a:rPr>
              <a:t>Controlling Cost &amp; Quality of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200" b="1" dirty="0" smtClean="0">
                <a:solidFill>
                  <a:srgbClr val="7030A0"/>
                </a:solidFill>
                <a:latin typeface="Garamond" pitchFamily="18" charset="0"/>
                <a:ea typeface="+mn-ea"/>
                <a:cs typeface="+mn-cs"/>
              </a:rPr>
              <a:t>Facilities Across Large Estates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3200" b="1" dirty="0">
              <a:solidFill>
                <a:schemeClr val="tx1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3200" b="1" dirty="0">
              <a:solidFill>
                <a:schemeClr val="tx1"/>
              </a:solidFill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2835" y="6093296"/>
            <a:ext cx="2915816" cy="641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6093296"/>
            <a:ext cx="991106" cy="6504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Facilities Value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sz="2000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GB" sz="2000" dirty="0">
              <a:solidFill>
                <a:srgbClr val="000000"/>
              </a:solidFill>
              <a:latin typeface="Arial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sz="2000" dirty="0" smtClean="0">
                <a:solidFill>
                  <a:srgbClr val="000000"/>
                </a:solidFill>
                <a:latin typeface="Arial"/>
              </a:rPr>
              <a:t>‘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The process whereby all investment in facilities,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whether capital or revenue expenditure, is </a:t>
            </a:r>
            <a:endParaRPr lang="en-GB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continually and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formally evaluated for 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cost-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effectiveness 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and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cost-efficiency from concept to completion’ </a:t>
            </a:r>
          </a:p>
          <a:p>
            <a:pPr>
              <a:lnSpc>
                <a:spcPct val="90000"/>
              </a:lnSpc>
              <a:defRPr/>
            </a:pPr>
            <a:endParaRPr lang="en-GB" sz="2800" b="1" dirty="0">
              <a:solidFill>
                <a:srgbClr val="800080"/>
              </a:solidFill>
              <a:latin typeface="Garamond" pitchFamily="18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sz="2800" b="1" dirty="0">
                <a:solidFill>
                  <a:srgbClr val="800080"/>
                </a:solidFill>
                <a:latin typeface="Garamond" pitchFamily="18" charset="0"/>
              </a:rPr>
              <a:t>                                                                                                                                                         </a:t>
            </a:r>
            <a:r>
              <a:rPr lang="en-GB" sz="2800" b="1" dirty="0" smtClean="0">
                <a:solidFill>
                  <a:srgbClr val="800080"/>
                </a:solidFill>
                <a:latin typeface="Garamond" pitchFamily="18" charset="0"/>
              </a:rPr>
              <a:t>			(‘</a:t>
            </a:r>
            <a:r>
              <a:rPr lang="en-GB" sz="1800" b="1" i="1" dirty="0">
                <a:solidFill>
                  <a:srgbClr val="800080"/>
                </a:solidFill>
                <a:latin typeface="Garamond" pitchFamily="18" charset="0"/>
              </a:rPr>
              <a:t>Facilities </a:t>
            </a:r>
            <a:r>
              <a:rPr lang="en-GB" sz="1800" b="1" i="1" dirty="0" smtClean="0">
                <a:solidFill>
                  <a:srgbClr val="800080"/>
                </a:solidFill>
                <a:latin typeface="Garamond" pitchFamily="18" charset="0"/>
              </a:rPr>
              <a:t>Economics’ - Williams 2000)</a:t>
            </a:r>
            <a:endParaRPr lang="en-GB" sz="1800" b="1" i="1" dirty="0">
              <a:solidFill>
                <a:srgbClr val="800080"/>
              </a:solidFill>
              <a:latin typeface="Garamond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23528" y="2708920"/>
            <a:ext cx="345638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71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Value Management</a:t>
            </a:r>
          </a:p>
        </p:txBody>
      </p:sp>
      <p:pic>
        <p:nvPicPr>
          <p:cNvPr id="22531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7684" y="1124744"/>
            <a:ext cx="5688631" cy="51437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3563888" y="1556792"/>
            <a:ext cx="2016224" cy="194421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83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Why Bother with Benchmarking Facilities?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800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 marL="0" indent="0">
              <a:buNone/>
            </a:pPr>
            <a:endParaRPr lang="en-GB" sz="2800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Demonstrating efficient purchasing</a:t>
            </a:r>
          </a:p>
          <a:p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Justifying levels of quality/performance</a:t>
            </a:r>
          </a:p>
          <a:p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Preparing to outsource – understanding what you’ve got</a:t>
            </a:r>
          </a:p>
          <a:p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Seeking to optimise </a:t>
            </a:r>
            <a:r>
              <a:rPr lang="en-GB" b="1" i="1" dirty="0" smtClean="0">
                <a:solidFill>
                  <a:srgbClr val="800080"/>
                </a:solidFill>
                <a:latin typeface="Garamond" pitchFamily="18" charset="0"/>
              </a:rPr>
              <a:t>value added 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in the business case</a:t>
            </a:r>
          </a:p>
        </p:txBody>
      </p:sp>
      <p:sp>
        <p:nvSpPr>
          <p:cNvPr id="4" name="Oval 3"/>
          <p:cNvSpPr/>
          <p:nvPr/>
        </p:nvSpPr>
        <p:spPr>
          <a:xfrm>
            <a:off x="5364088" y="3501008"/>
            <a:ext cx="2376263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57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Benchmarking 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-How?</a:t>
            </a:r>
            <a:endParaRPr lang="en-US" b="1" dirty="0">
              <a:solidFill>
                <a:srgbClr val="800080"/>
              </a:solidFill>
              <a:latin typeface="Garamond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384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Informal group                           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Facilitated group                         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Compare to published data-set    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Internal/external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Compare to ‘normalised’ data-set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597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‘Normalised’ Data-set</a:t>
            </a:r>
            <a:endParaRPr lang="en-US" b="1" dirty="0">
              <a:solidFill>
                <a:srgbClr val="800080"/>
              </a:solidFill>
              <a:latin typeface="Garamond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38455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err="1" smtClean="0">
                <a:solidFill>
                  <a:srgbClr val="7030A0"/>
                </a:solidFill>
                <a:latin typeface="Garamond" pitchFamily="18" charset="0"/>
              </a:rPr>
              <a:t>Estates</a:t>
            </a:r>
            <a:r>
              <a:rPr lang="en-US" sz="2800" b="1" i="1" dirty="0" err="1" smtClean="0">
                <a:solidFill>
                  <a:srgbClr val="7030A0"/>
                </a:solidFill>
                <a:latin typeface="Garamond" pitchFamily="18" charset="0"/>
              </a:rPr>
              <a:t>Master</a:t>
            </a:r>
            <a:r>
              <a:rPr lang="en-US" sz="2800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Garamond" pitchFamily="18" charset="0"/>
              </a:rPr>
              <a:t>Facilities Cost Prediction and Benchmarking Tool</a:t>
            </a:r>
          </a:p>
          <a:p>
            <a:pPr>
              <a:lnSpc>
                <a:spcPct val="90000"/>
              </a:lnSpc>
            </a:pPr>
            <a:endParaRPr lang="en-US" sz="2800" b="1" dirty="0">
              <a:solidFill>
                <a:srgbClr val="7030A0"/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7030A0"/>
                </a:solidFill>
                <a:latin typeface="Garamond" pitchFamily="18" charset="0"/>
              </a:rPr>
              <a:t>Intelligent decision-making tool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7030A0"/>
                </a:solidFill>
                <a:latin typeface="Garamond" pitchFamily="18" charset="0"/>
              </a:rPr>
              <a:t>Benchmark whole estates accurately using </a:t>
            </a:r>
            <a:r>
              <a:rPr lang="en-US" b="1" i="1" dirty="0" smtClean="0">
                <a:solidFill>
                  <a:srgbClr val="7030A0"/>
                </a:solidFill>
                <a:latin typeface="Garamond" pitchFamily="18" charset="0"/>
              </a:rPr>
              <a:t>categories</a:t>
            </a:r>
            <a:r>
              <a:rPr lang="en-US" b="1" dirty="0" smtClean="0">
                <a:solidFill>
                  <a:srgbClr val="7030A0"/>
                </a:solidFill>
                <a:latin typeface="Garamond" pitchFamily="18" charset="0"/>
              </a:rPr>
              <a:t> of buildings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7030A0"/>
                </a:solidFill>
                <a:latin typeface="Garamond" pitchFamily="18" charset="0"/>
              </a:rPr>
              <a:t>Isolate individual buildings as required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7030A0"/>
                </a:solidFill>
                <a:latin typeface="Garamond" pitchFamily="18" charset="0"/>
              </a:rPr>
              <a:t>Bespoke </a:t>
            </a:r>
            <a:r>
              <a:rPr lang="en-US" b="1" i="1" dirty="0" smtClean="0">
                <a:solidFill>
                  <a:srgbClr val="7030A0"/>
                </a:solidFill>
                <a:latin typeface="Garamond" pitchFamily="18" charset="0"/>
              </a:rPr>
              <a:t>site-specific</a:t>
            </a:r>
            <a:r>
              <a:rPr lang="en-US" b="1" dirty="0" smtClean="0">
                <a:solidFill>
                  <a:srgbClr val="7030A0"/>
                </a:solidFill>
                <a:latin typeface="Garamond" pitchFamily="18" charset="0"/>
              </a:rPr>
              <a:t> benchmarking</a:t>
            </a:r>
          </a:p>
        </p:txBody>
      </p:sp>
    </p:spTree>
    <p:extLst>
      <p:ext uri="{BB962C8B-B14F-4D97-AF65-F5344CB8AC3E}">
        <p14:creationId xmlns:p14="http://schemas.microsoft.com/office/powerpoint/2010/main" val="79881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Conclusions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z="2400" b="1" dirty="0" smtClean="0">
              <a:solidFill>
                <a:srgbClr val="993366"/>
              </a:solidFill>
              <a:latin typeface="Garamond" pitchFamily="18" charset="0"/>
            </a:endParaRPr>
          </a:p>
          <a:p>
            <a:pPr eaLnBrk="1" hangingPunct="1"/>
            <a:endParaRPr lang="en-GB" sz="2400" b="1" dirty="0" smtClean="0">
              <a:solidFill>
                <a:srgbClr val="993366"/>
              </a:solidFill>
              <a:latin typeface="Garamond" pitchFamily="18" charset="0"/>
            </a:endParaRPr>
          </a:p>
          <a:p>
            <a:pPr eaLnBrk="1" hangingPunct="1"/>
            <a:endParaRPr lang="en-GB" sz="2400" b="1" dirty="0" smtClean="0">
              <a:solidFill>
                <a:srgbClr val="993366"/>
              </a:solidFill>
              <a:latin typeface="Garamond" pitchFamily="18" charset="0"/>
            </a:endParaRPr>
          </a:p>
          <a:p>
            <a:pPr eaLnBrk="1" hangingPunct="1"/>
            <a:r>
              <a:rPr lang="en-GB" sz="2400" b="1" dirty="0" smtClean="0">
                <a:solidFill>
                  <a:srgbClr val="993366"/>
                </a:solidFill>
                <a:latin typeface="Garamond" pitchFamily="18" charset="0"/>
              </a:rPr>
              <a:t>Without a formal, properly substantiated, business case the provision of </a:t>
            </a:r>
            <a:r>
              <a:rPr lang="en-GB" sz="2400" b="1" i="1" dirty="0" smtClean="0">
                <a:solidFill>
                  <a:srgbClr val="993366"/>
                </a:solidFill>
                <a:latin typeface="Garamond" pitchFamily="18" charset="0"/>
              </a:rPr>
              <a:t>any facilities</a:t>
            </a:r>
            <a:r>
              <a:rPr lang="en-GB" sz="2400" b="1" dirty="0" smtClean="0">
                <a:solidFill>
                  <a:srgbClr val="993366"/>
                </a:solidFill>
                <a:latin typeface="Garamond" pitchFamily="18" charset="0"/>
              </a:rPr>
              <a:t> above zero-base performance levels is totally unacceptable in business terms</a:t>
            </a:r>
          </a:p>
          <a:p>
            <a:pPr marL="0" indent="0" eaLnBrk="1" hangingPunct="1">
              <a:buNone/>
            </a:pPr>
            <a:endParaRPr lang="en-GB" sz="2400" b="1" dirty="0" smtClean="0">
              <a:solidFill>
                <a:srgbClr val="993366"/>
              </a:solidFill>
              <a:latin typeface="Garamond" pitchFamily="18" charset="0"/>
            </a:endParaRPr>
          </a:p>
          <a:p>
            <a:pPr eaLnBrk="1" hangingPunct="1"/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By identifying and benchmarking options you can establish a business case based on true </a:t>
            </a:r>
            <a:r>
              <a:rPr lang="en-GB" b="1" i="1" dirty="0" smtClean="0">
                <a:solidFill>
                  <a:srgbClr val="993366"/>
                </a:solidFill>
                <a:latin typeface="Garamond" pitchFamily="18" charset="0"/>
              </a:rPr>
              <a:t>value for money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.</a:t>
            </a:r>
            <a:endParaRPr lang="en-GB" sz="2400" b="1" dirty="0" smtClean="0">
              <a:solidFill>
                <a:srgbClr val="993366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89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  <a:latin typeface="Garamond" pitchFamily="18" charset="0"/>
              </a:rPr>
              <a:t>Next…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b="1" dirty="0" smtClean="0">
              <a:solidFill>
                <a:srgbClr val="993366"/>
              </a:solidFill>
              <a:latin typeface="Garamond" pitchFamily="18" charset="0"/>
            </a:endParaRPr>
          </a:p>
          <a:p>
            <a:pPr eaLnBrk="1" hangingPunct="1"/>
            <a:endParaRPr lang="en-GB" b="1" dirty="0" smtClean="0">
              <a:solidFill>
                <a:srgbClr val="993366"/>
              </a:solidFill>
              <a:latin typeface="Garamond" pitchFamily="18" charset="0"/>
            </a:endParaRPr>
          </a:p>
          <a:p>
            <a:pPr eaLnBrk="1" hangingPunct="1"/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Jo </a:t>
            </a:r>
            <a:r>
              <a:rPr lang="en-GB" b="1" dirty="0">
                <a:solidFill>
                  <a:srgbClr val="993366"/>
                </a:solidFill>
                <a:latin typeface="Garamond" pitchFamily="18" charset="0"/>
              </a:rPr>
              <a:t>Harris of BSRIA 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will </a:t>
            </a:r>
            <a:r>
              <a:rPr lang="en-GB" b="1" dirty="0">
                <a:solidFill>
                  <a:srgbClr val="993366"/>
                </a:solidFill>
                <a:latin typeface="Garamond" pitchFamily="18" charset="0"/>
              </a:rPr>
              <a:t>next explain the pros and cons of the </a:t>
            </a:r>
            <a:r>
              <a:rPr lang="en-GB" b="1" dirty="0" err="1">
                <a:solidFill>
                  <a:srgbClr val="993366"/>
                </a:solidFill>
                <a:latin typeface="Garamond" pitchFamily="18" charset="0"/>
              </a:rPr>
              <a:t>Benchmaking</a:t>
            </a:r>
            <a:r>
              <a:rPr lang="en-GB" b="1" dirty="0">
                <a:solidFill>
                  <a:srgbClr val="993366"/>
                </a:solidFill>
                <a:latin typeface="Garamond" pitchFamily="18" charset="0"/>
              </a:rPr>
              <a:t> Group run by BSRIA and how 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BSRIA used </a:t>
            </a:r>
            <a:r>
              <a:rPr lang="en-GB" b="1" dirty="0">
                <a:solidFill>
                  <a:srgbClr val="993366"/>
                </a:solidFill>
                <a:latin typeface="Garamond" pitchFamily="18" charset="0"/>
              </a:rPr>
              <a:t>the </a:t>
            </a:r>
            <a:r>
              <a:rPr lang="en-GB" b="1" dirty="0" err="1">
                <a:solidFill>
                  <a:srgbClr val="993366"/>
                </a:solidFill>
                <a:latin typeface="Garamond" pitchFamily="18" charset="0"/>
              </a:rPr>
              <a:t>Estates</a:t>
            </a:r>
            <a:r>
              <a:rPr lang="en-GB" b="1" i="1" dirty="0" err="1">
                <a:solidFill>
                  <a:srgbClr val="993366"/>
                </a:solidFill>
                <a:latin typeface="Garamond" pitchFamily="18" charset="0"/>
              </a:rPr>
              <a:t>Master</a:t>
            </a:r>
            <a:r>
              <a:rPr lang="en-GB" b="1" dirty="0">
                <a:solidFill>
                  <a:srgbClr val="993366"/>
                </a:solidFill>
                <a:latin typeface="Garamond" pitchFamily="18" charset="0"/>
              </a:rPr>
              <a:t> 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normalised </a:t>
            </a:r>
            <a:r>
              <a:rPr lang="en-GB" b="1" dirty="0">
                <a:solidFill>
                  <a:srgbClr val="993366"/>
                </a:solidFill>
                <a:latin typeface="Garamond" pitchFamily="18" charset="0"/>
              </a:rPr>
              <a:t>database in a high-level maintenance benchmarking study.</a:t>
            </a:r>
          </a:p>
        </p:txBody>
      </p:sp>
    </p:spTree>
    <p:extLst>
      <p:ext uri="{BB962C8B-B14F-4D97-AF65-F5344CB8AC3E}">
        <p14:creationId xmlns:p14="http://schemas.microsoft.com/office/powerpoint/2010/main" val="403085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Value-managed Facilities Policy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endParaRPr lang="en-GB" sz="2800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GB" sz="2800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GB" sz="2800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A collection of the accepted business cases made in support of each facility.</a:t>
            </a:r>
          </a:p>
          <a:p>
            <a:pPr marL="0" indent="0">
              <a:lnSpc>
                <a:spcPct val="90000"/>
              </a:lnSpc>
              <a:buNone/>
            </a:pPr>
            <a:endParaRPr lang="en-GB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It should demonstrate the </a:t>
            </a:r>
            <a:r>
              <a:rPr lang="en-GB" b="1" i="1" dirty="0" smtClean="0">
                <a:solidFill>
                  <a:srgbClr val="800080"/>
                </a:solidFill>
                <a:latin typeface="Garamond" pitchFamily="18" charset="0"/>
              </a:rPr>
              <a:t>added-value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 the business can expect from </a:t>
            </a:r>
            <a:r>
              <a:rPr lang="en-GB" b="1" i="1" dirty="0" smtClean="0">
                <a:solidFill>
                  <a:srgbClr val="800080"/>
                </a:solidFill>
                <a:latin typeface="Garamond" pitchFamily="18" charset="0"/>
              </a:rPr>
              <a:t>the investment it has agreed to make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168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Conclusions</a:t>
            </a:r>
            <a:endParaRPr lang="en-US" dirty="0" smtClean="0">
              <a:solidFill>
                <a:srgbClr val="800080"/>
              </a:solidFill>
              <a:latin typeface="Garamond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29600" cy="4456113"/>
          </a:xfrm>
        </p:spPr>
        <p:txBody>
          <a:bodyPr/>
          <a:lstStyle/>
          <a:p>
            <a:pPr eaLnBrk="1" hangingPunct="1"/>
            <a:r>
              <a:rPr lang="en-GB" sz="2400" b="1" dirty="0" smtClean="0">
                <a:solidFill>
                  <a:srgbClr val="993366"/>
                </a:solidFill>
                <a:latin typeface="Garamond" pitchFamily="18" charset="0"/>
              </a:rPr>
              <a:t>Cost of facilities is of minor significance to businesses.</a:t>
            </a:r>
          </a:p>
          <a:p>
            <a:pPr eaLnBrk="1" hangingPunct="1"/>
            <a:r>
              <a:rPr lang="en-GB" sz="2400" b="1" dirty="0" smtClean="0">
                <a:solidFill>
                  <a:srgbClr val="993366"/>
                </a:solidFill>
                <a:latin typeface="Garamond" pitchFamily="18" charset="0"/>
              </a:rPr>
              <a:t>Identifying appropriate performance levels is key to value management</a:t>
            </a:r>
          </a:p>
          <a:p>
            <a:pPr eaLnBrk="1" hangingPunct="1"/>
            <a:r>
              <a:rPr lang="en-GB" sz="2400" b="1" dirty="0" smtClean="0">
                <a:solidFill>
                  <a:srgbClr val="993366"/>
                </a:solidFill>
                <a:latin typeface="Garamond" pitchFamily="18" charset="0"/>
              </a:rPr>
              <a:t>Cost-efficient procurement has a place in value management</a:t>
            </a:r>
          </a:p>
          <a:p>
            <a:pPr eaLnBrk="1" hangingPunct="1"/>
            <a:r>
              <a:rPr lang="en-GB" sz="2400" b="1" dirty="0" smtClean="0">
                <a:solidFill>
                  <a:srgbClr val="993366"/>
                </a:solidFill>
                <a:latin typeface="Garamond" pitchFamily="18" charset="0"/>
              </a:rPr>
              <a:t>Cost-efficient procurement is </a:t>
            </a:r>
            <a:r>
              <a:rPr lang="en-GB" sz="2400" b="1" i="1" dirty="0" smtClean="0">
                <a:solidFill>
                  <a:srgbClr val="993366"/>
                </a:solidFill>
                <a:latin typeface="Garamond" pitchFamily="18" charset="0"/>
              </a:rPr>
              <a:t>not value management</a:t>
            </a:r>
          </a:p>
          <a:p>
            <a:pPr eaLnBrk="1" hangingPunct="1"/>
            <a:r>
              <a:rPr lang="en-GB" sz="2400" b="1" dirty="0" smtClean="0">
                <a:solidFill>
                  <a:srgbClr val="993366"/>
                </a:solidFill>
                <a:latin typeface="Garamond" pitchFamily="18" charset="0"/>
              </a:rPr>
              <a:t>Benchmarking can help identify current and desirable levels of performance.</a:t>
            </a:r>
          </a:p>
          <a:p>
            <a:pPr eaLnBrk="1" hangingPunct="1"/>
            <a:r>
              <a:rPr lang="en-GB" sz="2400" b="1" dirty="0" smtClean="0">
                <a:solidFill>
                  <a:srgbClr val="993366"/>
                </a:solidFill>
                <a:latin typeface="Garamond" pitchFamily="18" charset="0"/>
              </a:rPr>
              <a:t>Benchmarking can help to make a business case for proposed levels of performance.</a:t>
            </a:r>
          </a:p>
          <a:p>
            <a:pPr eaLnBrk="1" hangingPunct="1"/>
            <a:endParaRPr lang="en-US" sz="2400" b="1" dirty="0" smtClean="0">
              <a:solidFill>
                <a:srgbClr val="993366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14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308100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Challenges to financial benchmarking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1800"/>
            <a:ext cx="8075613" cy="4354513"/>
          </a:xfrm>
        </p:spPr>
        <p:txBody>
          <a:bodyPr/>
          <a:lstStyle/>
          <a:p>
            <a:pPr eaLnBrk="1" hangingPunct="1"/>
            <a:endParaRPr lang="en-GB" sz="2800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Allocation of expenditure – where and what for?</a:t>
            </a:r>
          </a:p>
          <a:p>
            <a:pPr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Every building is different!</a:t>
            </a:r>
          </a:p>
          <a:p>
            <a:pPr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Good comparable data</a:t>
            </a:r>
          </a:p>
          <a:p>
            <a:pPr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Exact match of buildings and performance</a:t>
            </a:r>
          </a:p>
          <a:p>
            <a:pPr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Exact match of resource drivers</a:t>
            </a:r>
          </a:p>
          <a:p>
            <a:pPr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Scope assessment</a:t>
            </a:r>
          </a:p>
          <a:p>
            <a:pPr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Measurement</a:t>
            </a:r>
          </a:p>
          <a:p>
            <a:pPr eaLnBrk="1" hangingPunct="1">
              <a:buFontTx/>
              <a:buNone/>
            </a:pPr>
            <a:endParaRPr lang="en-GB" sz="2800" b="1" dirty="0" smtClean="0">
              <a:solidFill>
                <a:srgbClr val="80008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75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15616" y="1268761"/>
            <a:ext cx="7135656" cy="504056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800" b="1" dirty="0">
                <a:solidFill>
                  <a:srgbClr val="800080"/>
                </a:solidFill>
                <a:latin typeface="Garamond" pitchFamily="18" charset="0"/>
              </a:rPr>
              <a:t>Benchmarking as a Tool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800" b="1" dirty="0">
                <a:solidFill>
                  <a:srgbClr val="800080"/>
                </a:solidFill>
                <a:latin typeface="Garamond" pitchFamily="18" charset="0"/>
              </a:rPr>
              <a:t>of Value Management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1800" dirty="0">
                <a:solidFill>
                  <a:srgbClr val="800080"/>
                </a:solidFill>
                <a:latin typeface="Garamond" pitchFamily="18" charset="0"/>
              </a:rPr>
              <a:t>presentation by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b="1" dirty="0" err="1">
                <a:solidFill>
                  <a:srgbClr val="800080"/>
                </a:solidFill>
                <a:latin typeface="Garamond" pitchFamily="18" charset="0"/>
              </a:rPr>
              <a:t>Prof.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 Bernard Williams FRICS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(IFPI Ltd)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1800" dirty="0">
                <a:solidFill>
                  <a:srgbClr val="800080"/>
                </a:solidFill>
                <a:latin typeface="Garamond" pitchFamily="18" charset="0"/>
              </a:rPr>
              <a:t>to the Breakfast Briefing: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‘State-of-the-art Benchmarking and Cost Management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of Facilities in Large Estates’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1800" dirty="0">
                <a:solidFill>
                  <a:srgbClr val="800080"/>
                </a:solidFill>
                <a:latin typeface="Garamond" pitchFamily="18" charset="0"/>
              </a:rPr>
              <a:t>held at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The Royal Institution of Chartered Surveyors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200" b="1" dirty="0">
                <a:solidFill>
                  <a:srgbClr val="800080"/>
                </a:solidFill>
                <a:latin typeface="Garamond" pitchFamily="18" charset="0"/>
              </a:rPr>
              <a:t>14th June 2013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835" y="6093296"/>
            <a:ext cx="2915816" cy="6414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6093296"/>
            <a:ext cx="991106" cy="65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4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3" name="Group 3"/>
          <p:cNvGrpSpPr>
            <a:grpSpLocks/>
          </p:cNvGrpSpPr>
          <p:nvPr/>
        </p:nvGrpSpPr>
        <p:grpSpPr bwMode="auto">
          <a:xfrm>
            <a:off x="1885950" y="2832100"/>
            <a:ext cx="1990725" cy="1860550"/>
            <a:chOff x="1287" y="1784"/>
            <a:chExt cx="1358" cy="1172"/>
          </a:xfrm>
        </p:grpSpPr>
        <p:sp>
          <p:nvSpPr>
            <p:cNvPr id="17486" name="Freeform 4"/>
            <p:cNvSpPr>
              <a:spLocks/>
            </p:cNvSpPr>
            <p:nvPr/>
          </p:nvSpPr>
          <p:spPr bwMode="auto">
            <a:xfrm>
              <a:off x="1877" y="1792"/>
              <a:ext cx="106" cy="642"/>
            </a:xfrm>
            <a:custGeom>
              <a:avLst/>
              <a:gdLst>
                <a:gd name="T0" fmla="*/ 105 w 92"/>
                <a:gd name="T1" fmla="*/ 0 h 383"/>
                <a:gd name="T2" fmla="*/ 105 w 92"/>
                <a:gd name="T3" fmla="*/ 129 h 383"/>
                <a:gd name="T4" fmla="*/ 0 w 92"/>
                <a:gd name="T5" fmla="*/ 640 h 383"/>
                <a:gd name="T6" fmla="*/ 0 w 92"/>
                <a:gd name="T7" fmla="*/ 513 h 383"/>
                <a:gd name="T8" fmla="*/ 105 w 92"/>
                <a:gd name="T9" fmla="*/ 0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3">
                  <a:moveTo>
                    <a:pt x="91" y="0"/>
                  </a:moveTo>
                  <a:lnTo>
                    <a:pt x="91" y="77"/>
                  </a:lnTo>
                  <a:lnTo>
                    <a:pt x="0" y="382"/>
                  </a:lnTo>
                  <a:lnTo>
                    <a:pt x="0" y="306"/>
                  </a:lnTo>
                  <a:lnTo>
                    <a:pt x="91" y="0"/>
                  </a:lnTo>
                </a:path>
              </a:pathLst>
            </a:custGeom>
            <a:solidFill>
              <a:srgbClr val="3F7F3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7" name="Freeform 5"/>
            <p:cNvSpPr>
              <a:spLocks/>
            </p:cNvSpPr>
            <p:nvPr/>
          </p:nvSpPr>
          <p:spPr bwMode="auto">
            <a:xfrm>
              <a:off x="1877" y="1792"/>
              <a:ext cx="106" cy="642"/>
            </a:xfrm>
            <a:custGeom>
              <a:avLst/>
              <a:gdLst>
                <a:gd name="T0" fmla="*/ 105 w 92"/>
                <a:gd name="T1" fmla="*/ 0 h 383"/>
                <a:gd name="T2" fmla="*/ 105 w 92"/>
                <a:gd name="T3" fmla="*/ 129 h 383"/>
                <a:gd name="T4" fmla="*/ 0 w 92"/>
                <a:gd name="T5" fmla="*/ 640 h 383"/>
                <a:gd name="T6" fmla="*/ 0 w 92"/>
                <a:gd name="T7" fmla="*/ 513 h 383"/>
                <a:gd name="T8" fmla="*/ 105 w 92"/>
                <a:gd name="T9" fmla="*/ 0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383">
                  <a:moveTo>
                    <a:pt x="91" y="0"/>
                  </a:moveTo>
                  <a:lnTo>
                    <a:pt x="91" y="77"/>
                  </a:lnTo>
                  <a:lnTo>
                    <a:pt x="0" y="382"/>
                  </a:lnTo>
                  <a:lnTo>
                    <a:pt x="0" y="306"/>
                  </a:lnTo>
                  <a:lnTo>
                    <a:pt x="91" y="0"/>
                  </a:lnTo>
                </a:path>
              </a:pathLst>
            </a:custGeom>
            <a:noFill/>
            <a:ln w="12700" cap="rnd" cmpd="sng">
              <a:solidFill>
                <a:srgbClr val="80FF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8" name="Freeform 6"/>
            <p:cNvSpPr>
              <a:spLocks/>
            </p:cNvSpPr>
            <p:nvPr/>
          </p:nvSpPr>
          <p:spPr bwMode="auto">
            <a:xfrm>
              <a:off x="1877" y="2289"/>
              <a:ext cx="592" cy="145"/>
            </a:xfrm>
            <a:custGeom>
              <a:avLst/>
              <a:gdLst>
                <a:gd name="T0" fmla="*/ 591 w 512"/>
                <a:gd name="T1" fmla="*/ 0 h 87"/>
                <a:gd name="T2" fmla="*/ 591 w 512"/>
                <a:gd name="T3" fmla="*/ 127 h 87"/>
                <a:gd name="T4" fmla="*/ 0 w 512"/>
                <a:gd name="T5" fmla="*/ 143 h 87"/>
                <a:gd name="T6" fmla="*/ 0 w 512"/>
                <a:gd name="T7" fmla="*/ 17 h 87"/>
                <a:gd name="T8" fmla="*/ 591 w 512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87">
                  <a:moveTo>
                    <a:pt x="511" y="0"/>
                  </a:moveTo>
                  <a:lnTo>
                    <a:pt x="511" y="76"/>
                  </a:lnTo>
                  <a:lnTo>
                    <a:pt x="0" y="86"/>
                  </a:lnTo>
                  <a:lnTo>
                    <a:pt x="0" y="10"/>
                  </a:lnTo>
                  <a:lnTo>
                    <a:pt x="511" y="0"/>
                  </a:lnTo>
                </a:path>
              </a:pathLst>
            </a:custGeom>
            <a:solidFill>
              <a:srgbClr val="7F3F3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9" name="Freeform 7"/>
            <p:cNvSpPr>
              <a:spLocks/>
            </p:cNvSpPr>
            <p:nvPr/>
          </p:nvSpPr>
          <p:spPr bwMode="auto">
            <a:xfrm>
              <a:off x="1877" y="2289"/>
              <a:ext cx="592" cy="145"/>
            </a:xfrm>
            <a:custGeom>
              <a:avLst/>
              <a:gdLst>
                <a:gd name="T0" fmla="*/ 591 w 512"/>
                <a:gd name="T1" fmla="*/ 0 h 87"/>
                <a:gd name="T2" fmla="*/ 591 w 512"/>
                <a:gd name="T3" fmla="*/ 127 h 87"/>
                <a:gd name="T4" fmla="*/ 0 w 512"/>
                <a:gd name="T5" fmla="*/ 143 h 87"/>
                <a:gd name="T6" fmla="*/ 0 w 512"/>
                <a:gd name="T7" fmla="*/ 17 h 87"/>
                <a:gd name="T8" fmla="*/ 591 w 512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87">
                  <a:moveTo>
                    <a:pt x="511" y="0"/>
                  </a:moveTo>
                  <a:lnTo>
                    <a:pt x="511" y="76"/>
                  </a:lnTo>
                  <a:lnTo>
                    <a:pt x="0" y="86"/>
                  </a:lnTo>
                  <a:lnTo>
                    <a:pt x="0" y="10"/>
                  </a:lnTo>
                  <a:lnTo>
                    <a:pt x="511" y="0"/>
                  </a:lnTo>
                </a:path>
              </a:pathLst>
            </a:custGeom>
            <a:noFill/>
            <a:ln w="12700" cap="rnd" cmpd="sng">
              <a:solidFill>
                <a:srgbClr val="FF80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0" name="Freeform 8"/>
            <p:cNvSpPr>
              <a:spLocks/>
            </p:cNvSpPr>
            <p:nvPr/>
          </p:nvSpPr>
          <p:spPr bwMode="auto">
            <a:xfrm>
              <a:off x="2056" y="2305"/>
              <a:ext cx="589" cy="148"/>
            </a:xfrm>
            <a:custGeom>
              <a:avLst/>
              <a:gdLst>
                <a:gd name="T0" fmla="*/ 588 w 511"/>
                <a:gd name="T1" fmla="*/ 17 h 88"/>
                <a:gd name="T2" fmla="*/ 588 w 511"/>
                <a:gd name="T3" fmla="*/ 146 h 88"/>
                <a:gd name="T4" fmla="*/ 0 w 511"/>
                <a:gd name="T5" fmla="*/ 128 h 88"/>
                <a:gd name="T6" fmla="*/ 0 w 511"/>
                <a:gd name="T7" fmla="*/ 0 h 88"/>
                <a:gd name="T8" fmla="*/ 588 w 511"/>
                <a:gd name="T9" fmla="*/ 17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1" h="88">
                  <a:moveTo>
                    <a:pt x="510" y="10"/>
                  </a:moveTo>
                  <a:lnTo>
                    <a:pt x="510" y="87"/>
                  </a:lnTo>
                  <a:lnTo>
                    <a:pt x="0" y="76"/>
                  </a:lnTo>
                  <a:lnTo>
                    <a:pt x="0" y="0"/>
                  </a:lnTo>
                  <a:lnTo>
                    <a:pt x="510" y="10"/>
                  </a:lnTo>
                </a:path>
              </a:pathLst>
            </a:custGeom>
            <a:solidFill>
              <a:srgbClr val="2A19A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1" name="Freeform 9"/>
            <p:cNvSpPr>
              <a:spLocks/>
            </p:cNvSpPr>
            <p:nvPr/>
          </p:nvSpPr>
          <p:spPr bwMode="auto">
            <a:xfrm>
              <a:off x="2056" y="2305"/>
              <a:ext cx="589" cy="148"/>
            </a:xfrm>
            <a:custGeom>
              <a:avLst/>
              <a:gdLst>
                <a:gd name="T0" fmla="*/ 588 w 511"/>
                <a:gd name="T1" fmla="*/ 17 h 88"/>
                <a:gd name="T2" fmla="*/ 588 w 511"/>
                <a:gd name="T3" fmla="*/ 146 h 88"/>
                <a:gd name="T4" fmla="*/ 0 w 511"/>
                <a:gd name="T5" fmla="*/ 128 h 88"/>
                <a:gd name="T6" fmla="*/ 0 w 511"/>
                <a:gd name="T7" fmla="*/ 0 h 88"/>
                <a:gd name="T8" fmla="*/ 588 w 511"/>
                <a:gd name="T9" fmla="*/ 17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1" h="88">
                  <a:moveTo>
                    <a:pt x="510" y="10"/>
                  </a:moveTo>
                  <a:lnTo>
                    <a:pt x="510" y="87"/>
                  </a:lnTo>
                  <a:lnTo>
                    <a:pt x="0" y="76"/>
                  </a:lnTo>
                  <a:lnTo>
                    <a:pt x="0" y="0"/>
                  </a:lnTo>
                  <a:lnTo>
                    <a:pt x="510" y="10"/>
                  </a:lnTo>
                </a:path>
              </a:pathLst>
            </a:custGeom>
            <a:noFill/>
            <a:ln w="12700" cap="rnd" cmpd="sng">
              <a:solidFill>
                <a:srgbClr val="9CBB03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2" name="Freeform 10"/>
            <p:cNvSpPr>
              <a:spLocks/>
            </p:cNvSpPr>
            <p:nvPr/>
          </p:nvSpPr>
          <p:spPr bwMode="auto">
            <a:xfrm>
              <a:off x="1287" y="2305"/>
              <a:ext cx="1182" cy="651"/>
            </a:xfrm>
            <a:custGeom>
              <a:avLst/>
              <a:gdLst>
                <a:gd name="T0" fmla="*/ 1181 w 1023"/>
                <a:gd name="T1" fmla="*/ 17 h 388"/>
                <a:gd name="T2" fmla="*/ 1175 w 1023"/>
                <a:gd name="T3" fmla="*/ 69 h 388"/>
                <a:gd name="T4" fmla="*/ 1165 w 1023"/>
                <a:gd name="T5" fmla="*/ 119 h 388"/>
                <a:gd name="T6" fmla="*/ 1150 w 1023"/>
                <a:gd name="T7" fmla="*/ 168 h 388"/>
                <a:gd name="T8" fmla="*/ 1129 w 1023"/>
                <a:gd name="T9" fmla="*/ 213 h 388"/>
                <a:gd name="T10" fmla="*/ 1073 w 1023"/>
                <a:gd name="T11" fmla="*/ 300 h 388"/>
                <a:gd name="T12" fmla="*/ 1040 w 1023"/>
                <a:gd name="T13" fmla="*/ 339 h 388"/>
                <a:gd name="T14" fmla="*/ 1002 w 1023"/>
                <a:gd name="T15" fmla="*/ 374 h 388"/>
                <a:gd name="T16" fmla="*/ 915 w 1023"/>
                <a:gd name="T17" fmla="*/ 436 h 388"/>
                <a:gd name="T18" fmla="*/ 867 w 1023"/>
                <a:gd name="T19" fmla="*/ 460 h 388"/>
                <a:gd name="T20" fmla="*/ 816 w 1023"/>
                <a:gd name="T21" fmla="*/ 482 h 388"/>
                <a:gd name="T22" fmla="*/ 763 w 1023"/>
                <a:gd name="T23" fmla="*/ 498 h 388"/>
                <a:gd name="T24" fmla="*/ 707 w 1023"/>
                <a:gd name="T25" fmla="*/ 512 h 388"/>
                <a:gd name="T26" fmla="*/ 649 w 1023"/>
                <a:gd name="T27" fmla="*/ 518 h 388"/>
                <a:gd name="T28" fmla="*/ 590 w 1023"/>
                <a:gd name="T29" fmla="*/ 522 h 388"/>
                <a:gd name="T30" fmla="*/ 530 w 1023"/>
                <a:gd name="T31" fmla="*/ 518 h 388"/>
                <a:gd name="T32" fmla="*/ 471 w 1023"/>
                <a:gd name="T33" fmla="*/ 510 h 388"/>
                <a:gd name="T34" fmla="*/ 415 w 1023"/>
                <a:gd name="T35" fmla="*/ 498 h 388"/>
                <a:gd name="T36" fmla="*/ 360 w 1023"/>
                <a:gd name="T37" fmla="*/ 480 h 388"/>
                <a:gd name="T38" fmla="*/ 308 w 1023"/>
                <a:gd name="T39" fmla="*/ 458 h 388"/>
                <a:gd name="T40" fmla="*/ 260 w 1023"/>
                <a:gd name="T41" fmla="*/ 431 h 388"/>
                <a:gd name="T42" fmla="*/ 215 w 1023"/>
                <a:gd name="T43" fmla="*/ 403 h 388"/>
                <a:gd name="T44" fmla="*/ 173 w 1023"/>
                <a:gd name="T45" fmla="*/ 367 h 388"/>
                <a:gd name="T46" fmla="*/ 135 w 1023"/>
                <a:gd name="T47" fmla="*/ 331 h 388"/>
                <a:gd name="T48" fmla="*/ 101 w 1023"/>
                <a:gd name="T49" fmla="*/ 290 h 388"/>
                <a:gd name="T50" fmla="*/ 72 w 1023"/>
                <a:gd name="T51" fmla="*/ 248 h 388"/>
                <a:gd name="T52" fmla="*/ 46 w 1023"/>
                <a:gd name="T53" fmla="*/ 203 h 388"/>
                <a:gd name="T54" fmla="*/ 27 w 1023"/>
                <a:gd name="T55" fmla="*/ 154 h 388"/>
                <a:gd name="T56" fmla="*/ 13 w 1023"/>
                <a:gd name="T57" fmla="*/ 106 h 388"/>
                <a:gd name="T58" fmla="*/ 3 w 1023"/>
                <a:gd name="T59" fmla="*/ 54 h 388"/>
                <a:gd name="T60" fmla="*/ 0 w 1023"/>
                <a:gd name="T61" fmla="*/ 0 h 388"/>
                <a:gd name="T62" fmla="*/ 0 w 1023"/>
                <a:gd name="T63" fmla="*/ 128 h 388"/>
                <a:gd name="T64" fmla="*/ 3 w 1023"/>
                <a:gd name="T65" fmla="*/ 181 h 388"/>
                <a:gd name="T66" fmla="*/ 13 w 1023"/>
                <a:gd name="T67" fmla="*/ 233 h 388"/>
                <a:gd name="T68" fmla="*/ 27 w 1023"/>
                <a:gd name="T69" fmla="*/ 282 h 388"/>
                <a:gd name="T70" fmla="*/ 46 w 1023"/>
                <a:gd name="T71" fmla="*/ 331 h 388"/>
                <a:gd name="T72" fmla="*/ 72 w 1023"/>
                <a:gd name="T73" fmla="*/ 376 h 388"/>
                <a:gd name="T74" fmla="*/ 101 w 1023"/>
                <a:gd name="T75" fmla="*/ 419 h 388"/>
                <a:gd name="T76" fmla="*/ 135 w 1023"/>
                <a:gd name="T77" fmla="*/ 460 h 388"/>
                <a:gd name="T78" fmla="*/ 173 w 1023"/>
                <a:gd name="T79" fmla="*/ 497 h 388"/>
                <a:gd name="T80" fmla="*/ 215 w 1023"/>
                <a:gd name="T81" fmla="*/ 530 h 388"/>
                <a:gd name="T82" fmla="*/ 260 w 1023"/>
                <a:gd name="T83" fmla="*/ 560 h 388"/>
                <a:gd name="T84" fmla="*/ 308 w 1023"/>
                <a:gd name="T85" fmla="*/ 586 h 388"/>
                <a:gd name="T86" fmla="*/ 360 w 1023"/>
                <a:gd name="T87" fmla="*/ 607 h 388"/>
                <a:gd name="T88" fmla="*/ 415 w 1023"/>
                <a:gd name="T89" fmla="*/ 626 h 388"/>
                <a:gd name="T90" fmla="*/ 471 w 1023"/>
                <a:gd name="T91" fmla="*/ 638 h 388"/>
                <a:gd name="T92" fmla="*/ 530 w 1023"/>
                <a:gd name="T93" fmla="*/ 646 h 388"/>
                <a:gd name="T94" fmla="*/ 590 w 1023"/>
                <a:gd name="T95" fmla="*/ 649 h 388"/>
                <a:gd name="T96" fmla="*/ 649 w 1023"/>
                <a:gd name="T97" fmla="*/ 646 h 388"/>
                <a:gd name="T98" fmla="*/ 707 w 1023"/>
                <a:gd name="T99" fmla="*/ 639 h 388"/>
                <a:gd name="T100" fmla="*/ 763 w 1023"/>
                <a:gd name="T101" fmla="*/ 626 h 388"/>
                <a:gd name="T102" fmla="*/ 816 w 1023"/>
                <a:gd name="T103" fmla="*/ 609 h 388"/>
                <a:gd name="T104" fmla="*/ 867 w 1023"/>
                <a:gd name="T105" fmla="*/ 589 h 388"/>
                <a:gd name="T106" fmla="*/ 915 w 1023"/>
                <a:gd name="T107" fmla="*/ 564 h 388"/>
                <a:gd name="T108" fmla="*/ 1002 w 1023"/>
                <a:gd name="T109" fmla="*/ 502 h 388"/>
                <a:gd name="T110" fmla="*/ 1040 w 1023"/>
                <a:gd name="T111" fmla="*/ 466 h 388"/>
                <a:gd name="T112" fmla="*/ 1073 w 1023"/>
                <a:gd name="T113" fmla="*/ 428 h 388"/>
                <a:gd name="T114" fmla="*/ 1129 w 1023"/>
                <a:gd name="T115" fmla="*/ 342 h 388"/>
                <a:gd name="T116" fmla="*/ 1150 w 1023"/>
                <a:gd name="T117" fmla="*/ 295 h 388"/>
                <a:gd name="T118" fmla="*/ 1165 w 1023"/>
                <a:gd name="T119" fmla="*/ 247 h 388"/>
                <a:gd name="T120" fmla="*/ 1175 w 1023"/>
                <a:gd name="T121" fmla="*/ 196 h 388"/>
                <a:gd name="T122" fmla="*/ 1181 w 1023"/>
                <a:gd name="T123" fmla="*/ 146 h 388"/>
                <a:gd name="T124" fmla="*/ 1181 w 1023"/>
                <a:gd name="T125" fmla="*/ 17 h 3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23" h="388">
                  <a:moveTo>
                    <a:pt x="1022" y="10"/>
                  </a:moveTo>
                  <a:lnTo>
                    <a:pt x="1017" y="41"/>
                  </a:lnTo>
                  <a:lnTo>
                    <a:pt x="1008" y="71"/>
                  </a:lnTo>
                  <a:lnTo>
                    <a:pt x="995" y="100"/>
                  </a:lnTo>
                  <a:lnTo>
                    <a:pt x="977" y="127"/>
                  </a:lnTo>
                  <a:lnTo>
                    <a:pt x="929" y="179"/>
                  </a:lnTo>
                  <a:lnTo>
                    <a:pt x="900" y="202"/>
                  </a:lnTo>
                  <a:lnTo>
                    <a:pt x="867" y="223"/>
                  </a:lnTo>
                  <a:lnTo>
                    <a:pt x="792" y="260"/>
                  </a:lnTo>
                  <a:lnTo>
                    <a:pt x="750" y="274"/>
                  </a:lnTo>
                  <a:lnTo>
                    <a:pt x="706" y="287"/>
                  </a:lnTo>
                  <a:lnTo>
                    <a:pt x="660" y="297"/>
                  </a:lnTo>
                  <a:lnTo>
                    <a:pt x="612" y="305"/>
                  </a:lnTo>
                  <a:lnTo>
                    <a:pt x="562" y="309"/>
                  </a:lnTo>
                  <a:lnTo>
                    <a:pt x="511" y="311"/>
                  </a:lnTo>
                  <a:lnTo>
                    <a:pt x="459" y="309"/>
                  </a:lnTo>
                  <a:lnTo>
                    <a:pt x="408" y="304"/>
                  </a:lnTo>
                  <a:lnTo>
                    <a:pt x="359" y="297"/>
                  </a:lnTo>
                  <a:lnTo>
                    <a:pt x="312" y="286"/>
                  </a:lnTo>
                  <a:lnTo>
                    <a:pt x="267" y="273"/>
                  </a:lnTo>
                  <a:lnTo>
                    <a:pt x="225" y="257"/>
                  </a:lnTo>
                  <a:lnTo>
                    <a:pt x="186" y="240"/>
                  </a:lnTo>
                  <a:lnTo>
                    <a:pt x="150" y="219"/>
                  </a:lnTo>
                  <a:lnTo>
                    <a:pt x="117" y="197"/>
                  </a:lnTo>
                  <a:lnTo>
                    <a:pt x="87" y="173"/>
                  </a:lnTo>
                  <a:lnTo>
                    <a:pt x="62" y="148"/>
                  </a:lnTo>
                  <a:lnTo>
                    <a:pt x="40" y="121"/>
                  </a:lnTo>
                  <a:lnTo>
                    <a:pt x="23" y="92"/>
                  </a:lnTo>
                  <a:lnTo>
                    <a:pt x="11" y="63"/>
                  </a:lnTo>
                  <a:lnTo>
                    <a:pt x="3" y="32"/>
                  </a:lnTo>
                  <a:lnTo>
                    <a:pt x="0" y="0"/>
                  </a:lnTo>
                  <a:lnTo>
                    <a:pt x="0" y="76"/>
                  </a:lnTo>
                  <a:lnTo>
                    <a:pt x="3" y="108"/>
                  </a:lnTo>
                  <a:lnTo>
                    <a:pt x="11" y="139"/>
                  </a:lnTo>
                  <a:lnTo>
                    <a:pt x="23" y="168"/>
                  </a:lnTo>
                  <a:lnTo>
                    <a:pt x="40" y="197"/>
                  </a:lnTo>
                  <a:lnTo>
                    <a:pt x="62" y="224"/>
                  </a:lnTo>
                  <a:lnTo>
                    <a:pt x="87" y="250"/>
                  </a:lnTo>
                  <a:lnTo>
                    <a:pt x="117" y="274"/>
                  </a:lnTo>
                  <a:lnTo>
                    <a:pt x="150" y="296"/>
                  </a:lnTo>
                  <a:lnTo>
                    <a:pt x="186" y="316"/>
                  </a:lnTo>
                  <a:lnTo>
                    <a:pt x="225" y="334"/>
                  </a:lnTo>
                  <a:lnTo>
                    <a:pt x="267" y="349"/>
                  </a:lnTo>
                  <a:lnTo>
                    <a:pt x="312" y="362"/>
                  </a:lnTo>
                  <a:lnTo>
                    <a:pt x="359" y="373"/>
                  </a:lnTo>
                  <a:lnTo>
                    <a:pt x="408" y="380"/>
                  </a:lnTo>
                  <a:lnTo>
                    <a:pt x="459" y="385"/>
                  </a:lnTo>
                  <a:lnTo>
                    <a:pt x="511" y="387"/>
                  </a:lnTo>
                  <a:lnTo>
                    <a:pt x="562" y="385"/>
                  </a:lnTo>
                  <a:lnTo>
                    <a:pt x="612" y="381"/>
                  </a:lnTo>
                  <a:lnTo>
                    <a:pt x="660" y="373"/>
                  </a:lnTo>
                  <a:lnTo>
                    <a:pt x="706" y="363"/>
                  </a:lnTo>
                  <a:lnTo>
                    <a:pt x="750" y="351"/>
                  </a:lnTo>
                  <a:lnTo>
                    <a:pt x="792" y="336"/>
                  </a:lnTo>
                  <a:lnTo>
                    <a:pt x="867" y="299"/>
                  </a:lnTo>
                  <a:lnTo>
                    <a:pt x="900" y="278"/>
                  </a:lnTo>
                  <a:lnTo>
                    <a:pt x="929" y="255"/>
                  </a:lnTo>
                  <a:lnTo>
                    <a:pt x="977" y="204"/>
                  </a:lnTo>
                  <a:lnTo>
                    <a:pt x="995" y="176"/>
                  </a:lnTo>
                  <a:lnTo>
                    <a:pt x="1008" y="147"/>
                  </a:lnTo>
                  <a:lnTo>
                    <a:pt x="1017" y="117"/>
                  </a:lnTo>
                  <a:lnTo>
                    <a:pt x="1022" y="87"/>
                  </a:lnTo>
                  <a:lnTo>
                    <a:pt x="1022" y="10"/>
                  </a:lnTo>
                </a:path>
              </a:pathLst>
            </a:custGeom>
            <a:solidFill>
              <a:srgbClr val="3F7F3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3" name="Freeform 11"/>
            <p:cNvSpPr>
              <a:spLocks/>
            </p:cNvSpPr>
            <p:nvPr/>
          </p:nvSpPr>
          <p:spPr bwMode="auto">
            <a:xfrm>
              <a:off x="1287" y="2305"/>
              <a:ext cx="1182" cy="651"/>
            </a:xfrm>
            <a:custGeom>
              <a:avLst/>
              <a:gdLst>
                <a:gd name="T0" fmla="*/ 1181 w 1023"/>
                <a:gd name="T1" fmla="*/ 17 h 388"/>
                <a:gd name="T2" fmla="*/ 1175 w 1023"/>
                <a:gd name="T3" fmla="*/ 69 h 388"/>
                <a:gd name="T4" fmla="*/ 1165 w 1023"/>
                <a:gd name="T5" fmla="*/ 119 h 388"/>
                <a:gd name="T6" fmla="*/ 1150 w 1023"/>
                <a:gd name="T7" fmla="*/ 168 h 388"/>
                <a:gd name="T8" fmla="*/ 1129 w 1023"/>
                <a:gd name="T9" fmla="*/ 213 h 388"/>
                <a:gd name="T10" fmla="*/ 1073 w 1023"/>
                <a:gd name="T11" fmla="*/ 300 h 388"/>
                <a:gd name="T12" fmla="*/ 1040 w 1023"/>
                <a:gd name="T13" fmla="*/ 339 h 388"/>
                <a:gd name="T14" fmla="*/ 1002 w 1023"/>
                <a:gd name="T15" fmla="*/ 374 h 388"/>
                <a:gd name="T16" fmla="*/ 915 w 1023"/>
                <a:gd name="T17" fmla="*/ 436 h 388"/>
                <a:gd name="T18" fmla="*/ 867 w 1023"/>
                <a:gd name="T19" fmla="*/ 460 h 388"/>
                <a:gd name="T20" fmla="*/ 816 w 1023"/>
                <a:gd name="T21" fmla="*/ 482 h 388"/>
                <a:gd name="T22" fmla="*/ 763 w 1023"/>
                <a:gd name="T23" fmla="*/ 498 h 388"/>
                <a:gd name="T24" fmla="*/ 707 w 1023"/>
                <a:gd name="T25" fmla="*/ 512 h 388"/>
                <a:gd name="T26" fmla="*/ 649 w 1023"/>
                <a:gd name="T27" fmla="*/ 518 h 388"/>
                <a:gd name="T28" fmla="*/ 590 w 1023"/>
                <a:gd name="T29" fmla="*/ 522 h 388"/>
                <a:gd name="T30" fmla="*/ 530 w 1023"/>
                <a:gd name="T31" fmla="*/ 518 h 388"/>
                <a:gd name="T32" fmla="*/ 471 w 1023"/>
                <a:gd name="T33" fmla="*/ 510 h 388"/>
                <a:gd name="T34" fmla="*/ 415 w 1023"/>
                <a:gd name="T35" fmla="*/ 498 h 388"/>
                <a:gd name="T36" fmla="*/ 360 w 1023"/>
                <a:gd name="T37" fmla="*/ 480 h 388"/>
                <a:gd name="T38" fmla="*/ 308 w 1023"/>
                <a:gd name="T39" fmla="*/ 458 h 388"/>
                <a:gd name="T40" fmla="*/ 260 w 1023"/>
                <a:gd name="T41" fmla="*/ 431 h 388"/>
                <a:gd name="T42" fmla="*/ 215 w 1023"/>
                <a:gd name="T43" fmla="*/ 403 h 388"/>
                <a:gd name="T44" fmla="*/ 173 w 1023"/>
                <a:gd name="T45" fmla="*/ 367 h 388"/>
                <a:gd name="T46" fmla="*/ 135 w 1023"/>
                <a:gd name="T47" fmla="*/ 331 h 388"/>
                <a:gd name="T48" fmla="*/ 101 w 1023"/>
                <a:gd name="T49" fmla="*/ 290 h 388"/>
                <a:gd name="T50" fmla="*/ 72 w 1023"/>
                <a:gd name="T51" fmla="*/ 248 h 388"/>
                <a:gd name="T52" fmla="*/ 46 w 1023"/>
                <a:gd name="T53" fmla="*/ 203 h 388"/>
                <a:gd name="T54" fmla="*/ 27 w 1023"/>
                <a:gd name="T55" fmla="*/ 154 h 388"/>
                <a:gd name="T56" fmla="*/ 13 w 1023"/>
                <a:gd name="T57" fmla="*/ 106 h 388"/>
                <a:gd name="T58" fmla="*/ 3 w 1023"/>
                <a:gd name="T59" fmla="*/ 54 h 388"/>
                <a:gd name="T60" fmla="*/ 0 w 1023"/>
                <a:gd name="T61" fmla="*/ 0 h 388"/>
                <a:gd name="T62" fmla="*/ 0 w 1023"/>
                <a:gd name="T63" fmla="*/ 128 h 388"/>
                <a:gd name="T64" fmla="*/ 3 w 1023"/>
                <a:gd name="T65" fmla="*/ 181 h 388"/>
                <a:gd name="T66" fmla="*/ 13 w 1023"/>
                <a:gd name="T67" fmla="*/ 233 h 388"/>
                <a:gd name="T68" fmla="*/ 27 w 1023"/>
                <a:gd name="T69" fmla="*/ 282 h 388"/>
                <a:gd name="T70" fmla="*/ 46 w 1023"/>
                <a:gd name="T71" fmla="*/ 331 h 388"/>
                <a:gd name="T72" fmla="*/ 72 w 1023"/>
                <a:gd name="T73" fmla="*/ 376 h 388"/>
                <a:gd name="T74" fmla="*/ 101 w 1023"/>
                <a:gd name="T75" fmla="*/ 419 h 388"/>
                <a:gd name="T76" fmla="*/ 135 w 1023"/>
                <a:gd name="T77" fmla="*/ 460 h 388"/>
                <a:gd name="T78" fmla="*/ 173 w 1023"/>
                <a:gd name="T79" fmla="*/ 497 h 388"/>
                <a:gd name="T80" fmla="*/ 215 w 1023"/>
                <a:gd name="T81" fmla="*/ 530 h 388"/>
                <a:gd name="T82" fmla="*/ 260 w 1023"/>
                <a:gd name="T83" fmla="*/ 560 h 388"/>
                <a:gd name="T84" fmla="*/ 308 w 1023"/>
                <a:gd name="T85" fmla="*/ 586 h 388"/>
                <a:gd name="T86" fmla="*/ 360 w 1023"/>
                <a:gd name="T87" fmla="*/ 607 h 388"/>
                <a:gd name="T88" fmla="*/ 415 w 1023"/>
                <a:gd name="T89" fmla="*/ 626 h 388"/>
                <a:gd name="T90" fmla="*/ 471 w 1023"/>
                <a:gd name="T91" fmla="*/ 638 h 388"/>
                <a:gd name="T92" fmla="*/ 530 w 1023"/>
                <a:gd name="T93" fmla="*/ 646 h 388"/>
                <a:gd name="T94" fmla="*/ 590 w 1023"/>
                <a:gd name="T95" fmla="*/ 649 h 388"/>
                <a:gd name="T96" fmla="*/ 649 w 1023"/>
                <a:gd name="T97" fmla="*/ 646 h 388"/>
                <a:gd name="T98" fmla="*/ 707 w 1023"/>
                <a:gd name="T99" fmla="*/ 639 h 388"/>
                <a:gd name="T100" fmla="*/ 763 w 1023"/>
                <a:gd name="T101" fmla="*/ 626 h 388"/>
                <a:gd name="T102" fmla="*/ 816 w 1023"/>
                <a:gd name="T103" fmla="*/ 609 h 388"/>
                <a:gd name="T104" fmla="*/ 867 w 1023"/>
                <a:gd name="T105" fmla="*/ 589 h 388"/>
                <a:gd name="T106" fmla="*/ 915 w 1023"/>
                <a:gd name="T107" fmla="*/ 564 h 388"/>
                <a:gd name="T108" fmla="*/ 1002 w 1023"/>
                <a:gd name="T109" fmla="*/ 502 h 388"/>
                <a:gd name="T110" fmla="*/ 1040 w 1023"/>
                <a:gd name="T111" fmla="*/ 466 h 388"/>
                <a:gd name="T112" fmla="*/ 1073 w 1023"/>
                <a:gd name="T113" fmla="*/ 428 h 388"/>
                <a:gd name="T114" fmla="*/ 1129 w 1023"/>
                <a:gd name="T115" fmla="*/ 342 h 388"/>
                <a:gd name="T116" fmla="*/ 1150 w 1023"/>
                <a:gd name="T117" fmla="*/ 295 h 388"/>
                <a:gd name="T118" fmla="*/ 1165 w 1023"/>
                <a:gd name="T119" fmla="*/ 247 h 388"/>
                <a:gd name="T120" fmla="*/ 1175 w 1023"/>
                <a:gd name="T121" fmla="*/ 196 h 388"/>
                <a:gd name="T122" fmla="*/ 1181 w 1023"/>
                <a:gd name="T123" fmla="*/ 146 h 388"/>
                <a:gd name="T124" fmla="*/ 1181 w 1023"/>
                <a:gd name="T125" fmla="*/ 17 h 3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23" h="388">
                  <a:moveTo>
                    <a:pt x="1022" y="10"/>
                  </a:moveTo>
                  <a:lnTo>
                    <a:pt x="1017" y="41"/>
                  </a:lnTo>
                  <a:lnTo>
                    <a:pt x="1008" y="71"/>
                  </a:lnTo>
                  <a:lnTo>
                    <a:pt x="995" y="100"/>
                  </a:lnTo>
                  <a:lnTo>
                    <a:pt x="977" y="127"/>
                  </a:lnTo>
                  <a:lnTo>
                    <a:pt x="929" y="179"/>
                  </a:lnTo>
                  <a:lnTo>
                    <a:pt x="900" y="202"/>
                  </a:lnTo>
                  <a:lnTo>
                    <a:pt x="867" y="223"/>
                  </a:lnTo>
                  <a:lnTo>
                    <a:pt x="792" y="260"/>
                  </a:lnTo>
                  <a:lnTo>
                    <a:pt x="750" y="274"/>
                  </a:lnTo>
                  <a:lnTo>
                    <a:pt x="706" y="287"/>
                  </a:lnTo>
                  <a:lnTo>
                    <a:pt x="660" y="297"/>
                  </a:lnTo>
                  <a:lnTo>
                    <a:pt x="612" y="305"/>
                  </a:lnTo>
                  <a:lnTo>
                    <a:pt x="562" y="309"/>
                  </a:lnTo>
                  <a:lnTo>
                    <a:pt x="511" y="311"/>
                  </a:lnTo>
                  <a:lnTo>
                    <a:pt x="459" y="309"/>
                  </a:lnTo>
                  <a:lnTo>
                    <a:pt x="408" y="304"/>
                  </a:lnTo>
                  <a:lnTo>
                    <a:pt x="359" y="297"/>
                  </a:lnTo>
                  <a:lnTo>
                    <a:pt x="312" y="286"/>
                  </a:lnTo>
                  <a:lnTo>
                    <a:pt x="267" y="273"/>
                  </a:lnTo>
                  <a:lnTo>
                    <a:pt x="225" y="257"/>
                  </a:lnTo>
                  <a:lnTo>
                    <a:pt x="186" y="240"/>
                  </a:lnTo>
                  <a:lnTo>
                    <a:pt x="150" y="219"/>
                  </a:lnTo>
                  <a:lnTo>
                    <a:pt x="117" y="197"/>
                  </a:lnTo>
                  <a:lnTo>
                    <a:pt x="87" y="173"/>
                  </a:lnTo>
                  <a:lnTo>
                    <a:pt x="62" y="148"/>
                  </a:lnTo>
                  <a:lnTo>
                    <a:pt x="40" y="121"/>
                  </a:lnTo>
                  <a:lnTo>
                    <a:pt x="23" y="92"/>
                  </a:lnTo>
                  <a:lnTo>
                    <a:pt x="11" y="63"/>
                  </a:lnTo>
                  <a:lnTo>
                    <a:pt x="3" y="32"/>
                  </a:lnTo>
                  <a:lnTo>
                    <a:pt x="0" y="0"/>
                  </a:lnTo>
                  <a:lnTo>
                    <a:pt x="0" y="76"/>
                  </a:lnTo>
                  <a:lnTo>
                    <a:pt x="3" y="108"/>
                  </a:lnTo>
                  <a:lnTo>
                    <a:pt x="11" y="139"/>
                  </a:lnTo>
                  <a:lnTo>
                    <a:pt x="23" y="168"/>
                  </a:lnTo>
                  <a:lnTo>
                    <a:pt x="40" y="197"/>
                  </a:lnTo>
                  <a:lnTo>
                    <a:pt x="62" y="224"/>
                  </a:lnTo>
                  <a:lnTo>
                    <a:pt x="87" y="250"/>
                  </a:lnTo>
                  <a:lnTo>
                    <a:pt x="117" y="274"/>
                  </a:lnTo>
                  <a:lnTo>
                    <a:pt x="150" y="296"/>
                  </a:lnTo>
                  <a:lnTo>
                    <a:pt x="186" y="316"/>
                  </a:lnTo>
                  <a:lnTo>
                    <a:pt x="225" y="334"/>
                  </a:lnTo>
                  <a:lnTo>
                    <a:pt x="267" y="349"/>
                  </a:lnTo>
                  <a:lnTo>
                    <a:pt x="312" y="362"/>
                  </a:lnTo>
                  <a:lnTo>
                    <a:pt x="359" y="373"/>
                  </a:lnTo>
                  <a:lnTo>
                    <a:pt x="408" y="380"/>
                  </a:lnTo>
                  <a:lnTo>
                    <a:pt x="459" y="385"/>
                  </a:lnTo>
                  <a:lnTo>
                    <a:pt x="511" y="387"/>
                  </a:lnTo>
                  <a:lnTo>
                    <a:pt x="562" y="385"/>
                  </a:lnTo>
                  <a:lnTo>
                    <a:pt x="612" y="381"/>
                  </a:lnTo>
                  <a:lnTo>
                    <a:pt x="660" y="373"/>
                  </a:lnTo>
                  <a:lnTo>
                    <a:pt x="706" y="363"/>
                  </a:lnTo>
                  <a:lnTo>
                    <a:pt x="750" y="351"/>
                  </a:lnTo>
                  <a:lnTo>
                    <a:pt x="792" y="336"/>
                  </a:lnTo>
                  <a:lnTo>
                    <a:pt x="867" y="299"/>
                  </a:lnTo>
                  <a:lnTo>
                    <a:pt x="900" y="278"/>
                  </a:lnTo>
                  <a:lnTo>
                    <a:pt x="929" y="255"/>
                  </a:lnTo>
                  <a:lnTo>
                    <a:pt x="977" y="204"/>
                  </a:lnTo>
                  <a:lnTo>
                    <a:pt x="995" y="176"/>
                  </a:lnTo>
                  <a:lnTo>
                    <a:pt x="1008" y="147"/>
                  </a:lnTo>
                  <a:lnTo>
                    <a:pt x="1017" y="117"/>
                  </a:lnTo>
                  <a:lnTo>
                    <a:pt x="1022" y="87"/>
                  </a:lnTo>
                  <a:lnTo>
                    <a:pt x="1022" y="10"/>
                  </a:lnTo>
                </a:path>
              </a:pathLst>
            </a:custGeom>
            <a:noFill/>
            <a:ln w="12700" cap="rnd" cmpd="sng">
              <a:solidFill>
                <a:srgbClr val="80FF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4" name="Freeform 12"/>
            <p:cNvSpPr>
              <a:spLocks/>
            </p:cNvSpPr>
            <p:nvPr/>
          </p:nvSpPr>
          <p:spPr bwMode="auto">
            <a:xfrm>
              <a:off x="1287" y="1784"/>
              <a:ext cx="1182" cy="1045"/>
            </a:xfrm>
            <a:custGeom>
              <a:avLst/>
              <a:gdLst>
                <a:gd name="T0" fmla="*/ 699 w 1023"/>
                <a:gd name="T1" fmla="*/ 8 h 623"/>
                <a:gd name="T2" fmla="*/ 590 w 1023"/>
                <a:gd name="T3" fmla="*/ 0 h 623"/>
                <a:gd name="T4" fmla="*/ 530 w 1023"/>
                <a:gd name="T5" fmla="*/ 3 h 623"/>
                <a:gd name="T6" fmla="*/ 471 w 1023"/>
                <a:gd name="T7" fmla="*/ 12 h 623"/>
                <a:gd name="T8" fmla="*/ 415 w 1023"/>
                <a:gd name="T9" fmla="*/ 23 h 623"/>
                <a:gd name="T10" fmla="*/ 360 w 1023"/>
                <a:gd name="T11" fmla="*/ 42 h 623"/>
                <a:gd name="T12" fmla="*/ 308 w 1023"/>
                <a:gd name="T13" fmla="*/ 62 h 623"/>
                <a:gd name="T14" fmla="*/ 260 w 1023"/>
                <a:gd name="T15" fmla="*/ 89 h 623"/>
                <a:gd name="T16" fmla="*/ 215 w 1023"/>
                <a:gd name="T17" fmla="*/ 119 h 623"/>
                <a:gd name="T18" fmla="*/ 173 w 1023"/>
                <a:gd name="T19" fmla="*/ 153 h 623"/>
                <a:gd name="T20" fmla="*/ 101 w 1023"/>
                <a:gd name="T21" fmla="*/ 230 h 623"/>
                <a:gd name="T22" fmla="*/ 46 w 1023"/>
                <a:gd name="T23" fmla="*/ 319 h 623"/>
                <a:gd name="T24" fmla="*/ 27 w 1023"/>
                <a:gd name="T25" fmla="*/ 367 h 623"/>
                <a:gd name="T26" fmla="*/ 13 w 1023"/>
                <a:gd name="T27" fmla="*/ 416 h 623"/>
                <a:gd name="T28" fmla="*/ 3 w 1023"/>
                <a:gd name="T29" fmla="*/ 468 h 623"/>
                <a:gd name="T30" fmla="*/ 0 w 1023"/>
                <a:gd name="T31" fmla="*/ 522 h 623"/>
                <a:gd name="T32" fmla="*/ 3 w 1023"/>
                <a:gd name="T33" fmla="*/ 575 h 623"/>
                <a:gd name="T34" fmla="*/ 13 w 1023"/>
                <a:gd name="T35" fmla="*/ 627 h 623"/>
                <a:gd name="T36" fmla="*/ 27 w 1023"/>
                <a:gd name="T37" fmla="*/ 676 h 623"/>
                <a:gd name="T38" fmla="*/ 46 w 1023"/>
                <a:gd name="T39" fmla="*/ 725 h 623"/>
                <a:gd name="T40" fmla="*/ 101 w 1023"/>
                <a:gd name="T41" fmla="*/ 812 h 623"/>
                <a:gd name="T42" fmla="*/ 173 w 1023"/>
                <a:gd name="T43" fmla="*/ 889 h 623"/>
                <a:gd name="T44" fmla="*/ 215 w 1023"/>
                <a:gd name="T45" fmla="*/ 924 h 623"/>
                <a:gd name="T46" fmla="*/ 260 w 1023"/>
                <a:gd name="T47" fmla="*/ 953 h 623"/>
                <a:gd name="T48" fmla="*/ 308 w 1023"/>
                <a:gd name="T49" fmla="*/ 980 h 623"/>
                <a:gd name="T50" fmla="*/ 360 w 1023"/>
                <a:gd name="T51" fmla="*/ 1001 h 623"/>
                <a:gd name="T52" fmla="*/ 415 w 1023"/>
                <a:gd name="T53" fmla="*/ 1020 h 623"/>
                <a:gd name="T54" fmla="*/ 471 w 1023"/>
                <a:gd name="T55" fmla="*/ 1032 h 623"/>
                <a:gd name="T56" fmla="*/ 530 w 1023"/>
                <a:gd name="T57" fmla="*/ 1040 h 623"/>
                <a:gd name="T58" fmla="*/ 590 w 1023"/>
                <a:gd name="T59" fmla="*/ 1043 h 623"/>
                <a:gd name="T60" fmla="*/ 649 w 1023"/>
                <a:gd name="T61" fmla="*/ 1040 h 623"/>
                <a:gd name="T62" fmla="*/ 707 w 1023"/>
                <a:gd name="T63" fmla="*/ 1033 h 623"/>
                <a:gd name="T64" fmla="*/ 763 w 1023"/>
                <a:gd name="T65" fmla="*/ 1020 h 623"/>
                <a:gd name="T66" fmla="*/ 816 w 1023"/>
                <a:gd name="T67" fmla="*/ 1003 h 623"/>
                <a:gd name="T68" fmla="*/ 867 w 1023"/>
                <a:gd name="T69" fmla="*/ 981 h 623"/>
                <a:gd name="T70" fmla="*/ 915 w 1023"/>
                <a:gd name="T71" fmla="*/ 958 h 623"/>
                <a:gd name="T72" fmla="*/ 1002 w 1023"/>
                <a:gd name="T73" fmla="*/ 896 h 623"/>
                <a:gd name="T74" fmla="*/ 1040 w 1023"/>
                <a:gd name="T75" fmla="*/ 860 h 623"/>
                <a:gd name="T76" fmla="*/ 1073 w 1023"/>
                <a:gd name="T77" fmla="*/ 822 h 623"/>
                <a:gd name="T78" fmla="*/ 1129 w 1023"/>
                <a:gd name="T79" fmla="*/ 735 h 623"/>
                <a:gd name="T80" fmla="*/ 1150 w 1023"/>
                <a:gd name="T81" fmla="*/ 689 h 623"/>
                <a:gd name="T82" fmla="*/ 1165 w 1023"/>
                <a:gd name="T83" fmla="*/ 641 h 623"/>
                <a:gd name="T84" fmla="*/ 1175 w 1023"/>
                <a:gd name="T85" fmla="*/ 590 h 623"/>
                <a:gd name="T86" fmla="*/ 1181 w 1023"/>
                <a:gd name="T87" fmla="*/ 538 h 623"/>
                <a:gd name="T88" fmla="*/ 590 w 1023"/>
                <a:gd name="T89" fmla="*/ 522 h 623"/>
                <a:gd name="T90" fmla="*/ 699 w 1023"/>
                <a:gd name="T91" fmla="*/ 8 h 62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23" h="623">
                  <a:moveTo>
                    <a:pt x="605" y="5"/>
                  </a:moveTo>
                  <a:lnTo>
                    <a:pt x="511" y="0"/>
                  </a:lnTo>
                  <a:lnTo>
                    <a:pt x="459" y="2"/>
                  </a:lnTo>
                  <a:lnTo>
                    <a:pt x="408" y="7"/>
                  </a:lnTo>
                  <a:lnTo>
                    <a:pt x="359" y="14"/>
                  </a:lnTo>
                  <a:lnTo>
                    <a:pt x="312" y="25"/>
                  </a:lnTo>
                  <a:lnTo>
                    <a:pt x="267" y="37"/>
                  </a:lnTo>
                  <a:lnTo>
                    <a:pt x="225" y="53"/>
                  </a:lnTo>
                  <a:lnTo>
                    <a:pt x="186" y="71"/>
                  </a:lnTo>
                  <a:lnTo>
                    <a:pt x="150" y="91"/>
                  </a:lnTo>
                  <a:lnTo>
                    <a:pt x="87" y="137"/>
                  </a:lnTo>
                  <a:lnTo>
                    <a:pt x="40" y="190"/>
                  </a:lnTo>
                  <a:lnTo>
                    <a:pt x="23" y="219"/>
                  </a:lnTo>
                  <a:lnTo>
                    <a:pt x="11" y="248"/>
                  </a:lnTo>
                  <a:lnTo>
                    <a:pt x="3" y="279"/>
                  </a:lnTo>
                  <a:lnTo>
                    <a:pt x="0" y="311"/>
                  </a:lnTo>
                  <a:lnTo>
                    <a:pt x="3" y="343"/>
                  </a:lnTo>
                  <a:lnTo>
                    <a:pt x="11" y="374"/>
                  </a:lnTo>
                  <a:lnTo>
                    <a:pt x="23" y="403"/>
                  </a:lnTo>
                  <a:lnTo>
                    <a:pt x="40" y="432"/>
                  </a:lnTo>
                  <a:lnTo>
                    <a:pt x="87" y="484"/>
                  </a:lnTo>
                  <a:lnTo>
                    <a:pt x="150" y="530"/>
                  </a:lnTo>
                  <a:lnTo>
                    <a:pt x="186" y="551"/>
                  </a:lnTo>
                  <a:lnTo>
                    <a:pt x="225" y="568"/>
                  </a:lnTo>
                  <a:lnTo>
                    <a:pt x="267" y="584"/>
                  </a:lnTo>
                  <a:lnTo>
                    <a:pt x="312" y="597"/>
                  </a:lnTo>
                  <a:lnTo>
                    <a:pt x="359" y="608"/>
                  </a:lnTo>
                  <a:lnTo>
                    <a:pt x="408" y="615"/>
                  </a:lnTo>
                  <a:lnTo>
                    <a:pt x="459" y="620"/>
                  </a:lnTo>
                  <a:lnTo>
                    <a:pt x="511" y="622"/>
                  </a:lnTo>
                  <a:lnTo>
                    <a:pt x="562" y="620"/>
                  </a:lnTo>
                  <a:lnTo>
                    <a:pt x="612" y="616"/>
                  </a:lnTo>
                  <a:lnTo>
                    <a:pt x="660" y="608"/>
                  </a:lnTo>
                  <a:lnTo>
                    <a:pt x="706" y="598"/>
                  </a:lnTo>
                  <a:lnTo>
                    <a:pt x="750" y="585"/>
                  </a:lnTo>
                  <a:lnTo>
                    <a:pt x="792" y="571"/>
                  </a:lnTo>
                  <a:lnTo>
                    <a:pt x="867" y="534"/>
                  </a:lnTo>
                  <a:lnTo>
                    <a:pt x="900" y="513"/>
                  </a:lnTo>
                  <a:lnTo>
                    <a:pt x="929" y="490"/>
                  </a:lnTo>
                  <a:lnTo>
                    <a:pt x="977" y="438"/>
                  </a:lnTo>
                  <a:lnTo>
                    <a:pt x="995" y="411"/>
                  </a:lnTo>
                  <a:lnTo>
                    <a:pt x="1008" y="382"/>
                  </a:lnTo>
                  <a:lnTo>
                    <a:pt x="1017" y="352"/>
                  </a:lnTo>
                  <a:lnTo>
                    <a:pt x="1022" y="321"/>
                  </a:lnTo>
                  <a:lnTo>
                    <a:pt x="511" y="311"/>
                  </a:lnTo>
                  <a:lnTo>
                    <a:pt x="605" y="5"/>
                  </a:lnTo>
                </a:path>
              </a:pathLst>
            </a:custGeom>
            <a:solidFill>
              <a:srgbClr val="80FF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5" name="Freeform 13"/>
            <p:cNvSpPr>
              <a:spLocks/>
            </p:cNvSpPr>
            <p:nvPr/>
          </p:nvSpPr>
          <p:spPr bwMode="auto">
            <a:xfrm>
              <a:off x="1287" y="1784"/>
              <a:ext cx="1182" cy="1045"/>
            </a:xfrm>
            <a:custGeom>
              <a:avLst/>
              <a:gdLst>
                <a:gd name="T0" fmla="*/ 699 w 1023"/>
                <a:gd name="T1" fmla="*/ 8 h 623"/>
                <a:gd name="T2" fmla="*/ 590 w 1023"/>
                <a:gd name="T3" fmla="*/ 0 h 623"/>
                <a:gd name="T4" fmla="*/ 530 w 1023"/>
                <a:gd name="T5" fmla="*/ 3 h 623"/>
                <a:gd name="T6" fmla="*/ 471 w 1023"/>
                <a:gd name="T7" fmla="*/ 12 h 623"/>
                <a:gd name="T8" fmla="*/ 415 w 1023"/>
                <a:gd name="T9" fmla="*/ 23 h 623"/>
                <a:gd name="T10" fmla="*/ 360 w 1023"/>
                <a:gd name="T11" fmla="*/ 42 h 623"/>
                <a:gd name="T12" fmla="*/ 308 w 1023"/>
                <a:gd name="T13" fmla="*/ 62 h 623"/>
                <a:gd name="T14" fmla="*/ 260 w 1023"/>
                <a:gd name="T15" fmla="*/ 89 h 623"/>
                <a:gd name="T16" fmla="*/ 215 w 1023"/>
                <a:gd name="T17" fmla="*/ 119 h 623"/>
                <a:gd name="T18" fmla="*/ 173 w 1023"/>
                <a:gd name="T19" fmla="*/ 153 h 623"/>
                <a:gd name="T20" fmla="*/ 101 w 1023"/>
                <a:gd name="T21" fmla="*/ 230 h 623"/>
                <a:gd name="T22" fmla="*/ 46 w 1023"/>
                <a:gd name="T23" fmla="*/ 319 h 623"/>
                <a:gd name="T24" fmla="*/ 27 w 1023"/>
                <a:gd name="T25" fmla="*/ 367 h 623"/>
                <a:gd name="T26" fmla="*/ 13 w 1023"/>
                <a:gd name="T27" fmla="*/ 416 h 623"/>
                <a:gd name="T28" fmla="*/ 3 w 1023"/>
                <a:gd name="T29" fmla="*/ 468 h 623"/>
                <a:gd name="T30" fmla="*/ 0 w 1023"/>
                <a:gd name="T31" fmla="*/ 522 h 623"/>
                <a:gd name="T32" fmla="*/ 3 w 1023"/>
                <a:gd name="T33" fmla="*/ 575 h 623"/>
                <a:gd name="T34" fmla="*/ 13 w 1023"/>
                <a:gd name="T35" fmla="*/ 627 h 623"/>
                <a:gd name="T36" fmla="*/ 27 w 1023"/>
                <a:gd name="T37" fmla="*/ 676 h 623"/>
                <a:gd name="T38" fmla="*/ 46 w 1023"/>
                <a:gd name="T39" fmla="*/ 725 h 623"/>
                <a:gd name="T40" fmla="*/ 101 w 1023"/>
                <a:gd name="T41" fmla="*/ 812 h 623"/>
                <a:gd name="T42" fmla="*/ 173 w 1023"/>
                <a:gd name="T43" fmla="*/ 889 h 623"/>
                <a:gd name="T44" fmla="*/ 215 w 1023"/>
                <a:gd name="T45" fmla="*/ 924 h 623"/>
                <a:gd name="T46" fmla="*/ 260 w 1023"/>
                <a:gd name="T47" fmla="*/ 953 h 623"/>
                <a:gd name="T48" fmla="*/ 308 w 1023"/>
                <a:gd name="T49" fmla="*/ 980 h 623"/>
                <a:gd name="T50" fmla="*/ 360 w 1023"/>
                <a:gd name="T51" fmla="*/ 1001 h 623"/>
                <a:gd name="T52" fmla="*/ 415 w 1023"/>
                <a:gd name="T53" fmla="*/ 1020 h 623"/>
                <a:gd name="T54" fmla="*/ 471 w 1023"/>
                <a:gd name="T55" fmla="*/ 1032 h 623"/>
                <a:gd name="T56" fmla="*/ 530 w 1023"/>
                <a:gd name="T57" fmla="*/ 1040 h 623"/>
                <a:gd name="T58" fmla="*/ 590 w 1023"/>
                <a:gd name="T59" fmla="*/ 1043 h 623"/>
                <a:gd name="T60" fmla="*/ 649 w 1023"/>
                <a:gd name="T61" fmla="*/ 1040 h 623"/>
                <a:gd name="T62" fmla="*/ 707 w 1023"/>
                <a:gd name="T63" fmla="*/ 1033 h 623"/>
                <a:gd name="T64" fmla="*/ 763 w 1023"/>
                <a:gd name="T65" fmla="*/ 1020 h 623"/>
                <a:gd name="T66" fmla="*/ 816 w 1023"/>
                <a:gd name="T67" fmla="*/ 1003 h 623"/>
                <a:gd name="T68" fmla="*/ 867 w 1023"/>
                <a:gd name="T69" fmla="*/ 981 h 623"/>
                <a:gd name="T70" fmla="*/ 915 w 1023"/>
                <a:gd name="T71" fmla="*/ 958 h 623"/>
                <a:gd name="T72" fmla="*/ 1002 w 1023"/>
                <a:gd name="T73" fmla="*/ 896 h 623"/>
                <a:gd name="T74" fmla="*/ 1040 w 1023"/>
                <a:gd name="T75" fmla="*/ 860 h 623"/>
                <a:gd name="T76" fmla="*/ 1073 w 1023"/>
                <a:gd name="T77" fmla="*/ 822 h 623"/>
                <a:gd name="T78" fmla="*/ 1129 w 1023"/>
                <a:gd name="T79" fmla="*/ 735 h 623"/>
                <a:gd name="T80" fmla="*/ 1150 w 1023"/>
                <a:gd name="T81" fmla="*/ 689 h 623"/>
                <a:gd name="T82" fmla="*/ 1165 w 1023"/>
                <a:gd name="T83" fmla="*/ 641 h 623"/>
                <a:gd name="T84" fmla="*/ 1175 w 1023"/>
                <a:gd name="T85" fmla="*/ 590 h 623"/>
                <a:gd name="T86" fmla="*/ 1181 w 1023"/>
                <a:gd name="T87" fmla="*/ 538 h 623"/>
                <a:gd name="T88" fmla="*/ 590 w 1023"/>
                <a:gd name="T89" fmla="*/ 522 h 623"/>
                <a:gd name="T90" fmla="*/ 699 w 1023"/>
                <a:gd name="T91" fmla="*/ 8 h 623"/>
                <a:gd name="T92" fmla="*/ 699 w 1023"/>
                <a:gd name="T93" fmla="*/ 8 h 62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023" h="623">
                  <a:moveTo>
                    <a:pt x="605" y="5"/>
                  </a:moveTo>
                  <a:lnTo>
                    <a:pt x="511" y="0"/>
                  </a:lnTo>
                  <a:lnTo>
                    <a:pt x="459" y="2"/>
                  </a:lnTo>
                  <a:lnTo>
                    <a:pt x="408" y="7"/>
                  </a:lnTo>
                  <a:lnTo>
                    <a:pt x="359" y="14"/>
                  </a:lnTo>
                  <a:lnTo>
                    <a:pt x="312" y="25"/>
                  </a:lnTo>
                  <a:lnTo>
                    <a:pt x="267" y="37"/>
                  </a:lnTo>
                  <a:lnTo>
                    <a:pt x="225" y="53"/>
                  </a:lnTo>
                  <a:lnTo>
                    <a:pt x="186" y="71"/>
                  </a:lnTo>
                  <a:lnTo>
                    <a:pt x="150" y="91"/>
                  </a:lnTo>
                  <a:lnTo>
                    <a:pt x="87" y="137"/>
                  </a:lnTo>
                  <a:lnTo>
                    <a:pt x="40" y="190"/>
                  </a:lnTo>
                  <a:lnTo>
                    <a:pt x="23" y="219"/>
                  </a:lnTo>
                  <a:lnTo>
                    <a:pt x="11" y="248"/>
                  </a:lnTo>
                  <a:lnTo>
                    <a:pt x="3" y="279"/>
                  </a:lnTo>
                  <a:lnTo>
                    <a:pt x="0" y="311"/>
                  </a:lnTo>
                  <a:lnTo>
                    <a:pt x="3" y="343"/>
                  </a:lnTo>
                  <a:lnTo>
                    <a:pt x="11" y="374"/>
                  </a:lnTo>
                  <a:lnTo>
                    <a:pt x="23" y="403"/>
                  </a:lnTo>
                  <a:lnTo>
                    <a:pt x="40" y="432"/>
                  </a:lnTo>
                  <a:lnTo>
                    <a:pt x="87" y="484"/>
                  </a:lnTo>
                  <a:lnTo>
                    <a:pt x="150" y="530"/>
                  </a:lnTo>
                  <a:lnTo>
                    <a:pt x="186" y="551"/>
                  </a:lnTo>
                  <a:lnTo>
                    <a:pt x="225" y="568"/>
                  </a:lnTo>
                  <a:lnTo>
                    <a:pt x="267" y="584"/>
                  </a:lnTo>
                  <a:lnTo>
                    <a:pt x="312" y="597"/>
                  </a:lnTo>
                  <a:lnTo>
                    <a:pt x="359" y="608"/>
                  </a:lnTo>
                  <a:lnTo>
                    <a:pt x="408" y="615"/>
                  </a:lnTo>
                  <a:lnTo>
                    <a:pt x="459" y="620"/>
                  </a:lnTo>
                  <a:lnTo>
                    <a:pt x="511" y="622"/>
                  </a:lnTo>
                  <a:lnTo>
                    <a:pt x="562" y="620"/>
                  </a:lnTo>
                  <a:lnTo>
                    <a:pt x="612" y="616"/>
                  </a:lnTo>
                  <a:lnTo>
                    <a:pt x="660" y="608"/>
                  </a:lnTo>
                  <a:lnTo>
                    <a:pt x="706" y="598"/>
                  </a:lnTo>
                  <a:lnTo>
                    <a:pt x="750" y="585"/>
                  </a:lnTo>
                  <a:lnTo>
                    <a:pt x="792" y="571"/>
                  </a:lnTo>
                  <a:lnTo>
                    <a:pt x="867" y="534"/>
                  </a:lnTo>
                  <a:lnTo>
                    <a:pt x="900" y="513"/>
                  </a:lnTo>
                  <a:lnTo>
                    <a:pt x="929" y="490"/>
                  </a:lnTo>
                  <a:lnTo>
                    <a:pt x="977" y="438"/>
                  </a:lnTo>
                  <a:lnTo>
                    <a:pt x="995" y="411"/>
                  </a:lnTo>
                  <a:lnTo>
                    <a:pt x="1008" y="382"/>
                  </a:lnTo>
                  <a:lnTo>
                    <a:pt x="1017" y="352"/>
                  </a:lnTo>
                  <a:lnTo>
                    <a:pt x="1022" y="321"/>
                  </a:lnTo>
                  <a:lnTo>
                    <a:pt x="511" y="311"/>
                  </a:lnTo>
                  <a:lnTo>
                    <a:pt x="605" y="5"/>
                  </a:lnTo>
                </a:path>
              </a:pathLst>
            </a:custGeom>
            <a:noFill/>
            <a:ln w="12700" cap="rnd" cmpd="sng">
              <a:solidFill>
                <a:srgbClr val="80FF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6" name="Freeform 14"/>
            <p:cNvSpPr>
              <a:spLocks/>
            </p:cNvSpPr>
            <p:nvPr/>
          </p:nvSpPr>
          <p:spPr bwMode="auto">
            <a:xfrm>
              <a:off x="1877" y="1792"/>
              <a:ext cx="592" cy="515"/>
            </a:xfrm>
            <a:custGeom>
              <a:avLst/>
              <a:gdLst>
                <a:gd name="T0" fmla="*/ 591 w 512"/>
                <a:gd name="T1" fmla="*/ 495 h 307"/>
                <a:gd name="T2" fmla="*/ 578 w 512"/>
                <a:gd name="T3" fmla="*/ 404 h 307"/>
                <a:gd name="T4" fmla="*/ 548 w 512"/>
                <a:gd name="T5" fmla="*/ 319 h 307"/>
                <a:gd name="T6" fmla="*/ 504 w 512"/>
                <a:gd name="T7" fmla="*/ 242 h 307"/>
                <a:gd name="T8" fmla="*/ 446 w 512"/>
                <a:gd name="T9" fmla="*/ 171 h 307"/>
                <a:gd name="T10" fmla="*/ 376 w 512"/>
                <a:gd name="T11" fmla="*/ 111 h 307"/>
                <a:gd name="T12" fmla="*/ 295 w 512"/>
                <a:gd name="T13" fmla="*/ 60 h 307"/>
                <a:gd name="T14" fmla="*/ 206 w 512"/>
                <a:gd name="T15" fmla="*/ 23 h 307"/>
                <a:gd name="T16" fmla="*/ 109 w 512"/>
                <a:gd name="T17" fmla="*/ 0 h 307"/>
                <a:gd name="T18" fmla="*/ 0 w 512"/>
                <a:gd name="T19" fmla="*/ 513 h 307"/>
                <a:gd name="T20" fmla="*/ 591 w 512"/>
                <a:gd name="T21" fmla="*/ 495 h 30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12" h="307">
                  <a:moveTo>
                    <a:pt x="511" y="295"/>
                  </a:moveTo>
                  <a:lnTo>
                    <a:pt x="500" y="241"/>
                  </a:lnTo>
                  <a:lnTo>
                    <a:pt x="474" y="190"/>
                  </a:lnTo>
                  <a:lnTo>
                    <a:pt x="436" y="144"/>
                  </a:lnTo>
                  <a:lnTo>
                    <a:pt x="386" y="102"/>
                  </a:lnTo>
                  <a:lnTo>
                    <a:pt x="325" y="66"/>
                  </a:lnTo>
                  <a:lnTo>
                    <a:pt x="255" y="36"/>
                  </a:lnTo>
                  <a:lnTo>
                    <a:pt x="178" y="14"/>
                  </a:lnTo>
                  <a:lnTo>
                    <a:pt x="94" y="0"/>
                  </a:lnTo>
                  <a:lnTo>
                    <a:pt x="0" y="306"/>
                  </a:lnTo>
                  <a:lnTo>
                    <a:pt x="511" y="295"/>
                  </a:lnTo>
                </a:path>
              </a:pathLst>
            </a:custGeom>
            <a:solidFill>
              <a:srgbClr val="FF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7" name="Freeform 15"/>
            <p:cNvSpPr>
              <a:spLocks/>
            </p:cNvSpPr>
            <p:nvPr/>
          </p:nvSpPr>
          <p:spPr bwMode="auto">
            <a:xfrm>
              <a:off x="1877" y="1792"/>
              <a:ext cx="592" cy="515"/>
            </a:xfrm>
            <a:custGeom>
              <a:avLst/>
              <a:gdLst>
                <a:gd name="T0" fmla="*/ 591 w 512"/>
                <a:gd name="T1" fmla="*/ 495 h 307"/>
                <a:gd name="T2" fmla="*/ 578 w 512"/>
                <a:gd name="T3" fmla="*/ 404 h 307"/>
                <a:gd name="T4" fmla="*/ 548 w 512"/>
                <a:gd name="T5" fmla="*/ 319 h 307"/>
                <a:gd name="T6" fmla="*/ 504 w 512"/>
                <a:gd name="T7" fmla="*/ 242 h 307"/>
                <a:gd name="T8" fmla="*/ 446 w 512"/>
                <a:gd name="T9" fmla="*/ 171 h 307"/>
                <a:gd name="T10" fmla="*/ 376 w 512"/>
                <a:gd name="T11" fmla="*/ 111 h 307"/>
                <a:gd name="T12" fmla="*/ 295 w 512"/>
                <a:gd name="T13" fmla="*/ 60 h 307"/>
                <a:gd name="T14" fmla="*/ 206 w 512"/>
                <a:gd name="T15" fmla="*/ 23 h 307"/>
                <a:gd name="T16" fmla="*/ 109 w 512"/>
                <a:gd name="T17" fmla="*/ 0 h 307"/>
                <a:gd name="T18" fmla="*/ 0 w 512"/>
                <a:gd name="T19" fmla="*/ 513 h 307"/>
                <a:gd name="T20" fmla="*/ 591 w 512"/>
                <a:gd name="T21" fmla="*/ 495 h 307"/>
                <a:gd name="T22" fmla="*/ 591 w 512"/>
                <a:gd name="T23" fmla="*/ 495 h 3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12" h="307">
                  <a:moveTo>
                    <a:pt x="511" y="295"/>
                  </a:moveTo>
                  <a:lnTo>
                    <a:pt x="500" y="241"/>
                  </a:lnTo>
                  <a:lnTo>
                    <a:pt x="474" y="190"/>
                  </a:lnTo>
                  <a:lnTo>
                    <a:pt x="436" y="144"/>
                  </a:lnTo>
                  <a:lnTo>
                    <a:pt x="386" y="102"/>
                  </a:lnTo>
                  <a:lnTo>
                    <a:pt x="325" y="66"/>
                  </a:lnTo>
                  <a:lnTo>
                    <a:pt x="255" y="36"/>
                  </a:lnTo>
                  <a:lnTo>
                    <a:pt x="178" y="14"/>
                  </a:lnTo>
                  <a:lnTo>
                    <a:pt x="94" y="0"/>
                  </a:lnTo>
                  <a:lnTo>
                    <a:pt x="0" y="306"/>
                  </a:lnTo>
                  <a:lnTo>
                    <a:pt x="511" y="295"/>
                  </a:lnTo>
                </a:path>
              </a:pathLst>
            </a:custGeom>
            <a:noFill/>
            <a:ln w="12700" cap="rnd" cmpd="sng">
              <a:solidFill>
                <a:srgbClr val="FF80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8" name="Freeform 16"/>
            <p:cNvSpPr>
              <a:spLocks/>
            </p:cNvSpPr>
            <p:nvPr/>
          </p:nvSpPr>
          <p:spPr bwMode="auto">
            <a:xfrm>
              <a:off x="2056" y="2287"/>
              <a:ext cx="589" cy="37"/>
            </a:xfrm>
            <a:custGeom>
              <a:avLst/>
              <a:gdLst>
                <a:gd name="T0" fmla="*/ 588 w 511"/>
                <a:gd name="T1" fmla="*/ 35 h 22"/>
                <a:gd name="T2" fmla="*/ 588 w 511"/>
                <a:gd name="T3" fmla="*/ 19 h 22"/>
                <a:gd name="T4" fmla="*/ 588 w 511"/>
                <a:gd name="T5" fmla="*/ 0 h 22"/>
                <a:gd name="T6" fmla="*/ 0 w 511"/>
                <a:gd name="T7" fmla="*/ 19 h 22"/>
                <a:gd name="T8" fmla="*/ 588 w 511"/>
                <a:gd name="T9" fmla="*/ 35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1" h="22">
                  <a:moveTo>
                    <a:pt x="510" y="21"/>
                  </a:moveTo>
                  <a:lnTo>
                    <a:pt x="510" y="11"/>
                  </a:lnTo>
                  <a:lnTo>
                    <a:pt x="510" y="0"/>
                  </a:lnTo>
                  <a:lnTo>
                    <a:pt x="0" y="11"/>
                  </a:lnTo>
                  <a:lnTo>
                    <a:pt x="510" y="21"/>
                  </a:lnTo>
                </a:path>
              </a:pathLst>
            </a:custGeom>
            <a:solidFill>
              <a:srgbClr val="8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9" name="Freeform 17"/>
            <p:cNvSpPr>
              <a:spLocks/>
            </p:cNvSpPr>
            <p:nvPr/>
          </p:nvSpPr>
          <p:spPr bwMode="auto">
            <a:xfrm>
              <a:off x="2056" y="2287"/>
              <a:ext cx="589" cy="37"/>
            </a:xfrm>
            <a:custGeom>
              <a:avLst/>
              <a:gdLst>
                <a:gd name="T0" fmla="*/ 588 w 511"/>
                <a:gd name="T1" fmla="*/ 35 h 22"/>
                <a:gd name="T2" fmla="*/ 588 w 511"/>
                <a:gd name="T3" fmla="*/ 19 h 22"/>
                <a:gd name="T4" fmla="*/ 588 w 511"/>
                <a:gd name="T5" fmla="*/ 0 h 22"/>
                <a:gd name="T6" fmla="*/ 0 w 511"/>
                <a:gd name="T7" fmla="*/ 19 h 22"/>
                <a:gd name="T8" fmla="*/ 588 w 511"/>
                <a:gd name="T9" fmla="*/ 35 h 22"/>
                <a:gd name="T10" fmla="*/ 588 w 511"/>
                <a:gd name="T11" fmla="*/ 35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1" h="22">
                  <a:moveTo>
                    <a:pt x="510" y="21"/>
                  </a:moveTo>
                  <a:lnTo>
                    <a:pt x="510" y="11"/>
                  </a:lnTo>
                  <a:lnTo>
                    <a:pt x="510" y="0"/>
                  </a:lnTo>
                  <a:lnTo>
                    <a:pt x="0" y="11"/>
                  </a:lnTo>
                  <a:lnTo>
                    <a:pt x="510" y="21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500" name="Line 18"/>
            <p:cNvSpPr>
              <a:spLocks noChangeShapeType="1"/>
            </p:cNvSpPr>
            <p:nvPr/>
          </p:nvSpPr>
          <p:spPr bwMode="auto">
            <a:xfrm flipV="1">
              <a:off x="1880" y="2072"/>
              <a:ext cx="528" cy="24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501" name="Line 19"/>
            <p:cNvSpPr>
              <a:spLocks noChangeShapeType="1"/>
            </p:cNvSpPr>
            <p:nvPr/>
          </p:nvSpPr>
          <p:spPr bwMode="auto">
            <a:xfrm flipV="1">
              <a:off x="1880" y="2072"/>
              <a:ext cx="528" cy="240"/>
            </a:xfrm>
            <a:prstGeom prst="line">
              <a:avLst/>
            </a:prstGeom>
            <a:noFill/>
            <a:ln w="12700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7541" name="Group 21"/>
          <p:cNvGrpSpPr>
            <a:grpSpLocks/>
          </p:cNvGrpSpPr>
          <p:nvPr/>
        </p:nvGrpSpPr>
        <p:grpSpPr bwMode="auto">
          <a:xfrm>
            <a:off x="6259513" y="4597400"/>
            <a:ext cx="2303462" cy="496888"/>
            <a:chOff x="4272" y="2896"/>
            <a:chExt cx="1571" cy="313"/>
          </a:xfrm>
        </p:grpSpPr>
        <p:sp>
          <p:nvSpPr>
            <p:cNvPr id="17481" name="Freeform 22"/>
            <p:cNvSpPr>
              <a:spLocks/>
            </p:cNvSpPr>
            <p:nvPr/>
          </p:nvSpPr>
          <p:spPr bwMode="auto">
            <a:xfrm>
              <a:off x="4861" y="2896"/>
              <a:ext cx="44" cy="313"/>
            </a:xfrm>
            <a:custGeom>
              <a:avLst/>
              <a:gdLst>
                <a:gd name="T0" fmla="*/ 0 w 39"/>
                <a:gd name="T1" fmla="*/ 311 h 185"/>
                <a:gd name="T2" fmla="*/ 0 w 39"/>
                <a:gd name="T3" fmla="*/ 64 h 185"/>
                <a:gd name="T4" fmla="*/ 43 w 39"/>
                <a:gd name="T5" fmla="*/ 0 h 185"/>
                <a:gd name="T6" fmla="*/ 43 w 39"/>
                <a:gd name="T7" fmla="*/ 247 h 185"/>
                <a:gd name="T8" fmla="*/ 0 w 39"/>
                <a:gd name="T9" fmla="*/ 311 h 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85">
                  <a:moveTo>
                    <a:pt x="0" y="184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146"/>
                  </a:lnTo>
                  <a:lnTo>
                    <a:pt x="0" y="184"/>
                  </a:lnTo>
                </a:path>
              </a:pathLst>
            </a:custGeom>
            <a:solidFill>
              <a:srgbClr val="3F7F3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2" name="Freeform 23"/>
            <p:cNvSpPr>
              <a:spLocks/>
            </p:cNvSpPr>
            <p:nvPr/>
          </p:nvSpPr>
          <p:spPr bwMode="auto">
            <a:xfrm>
              <a:off x="4861" y="2896"/>
              <a:ext cx="44" cy="313"/>
            </a:xfrm>
            <a:custGeom>
              <a:avLst/>
              <a:gdLst>
                <a:gd name="T0" fmla="*/ 0 w 39"/>
                <a:gd name="T1" fmla="*/ 311 h 185"/>
                <a:gd name="T2" fmla="*/ 0 w 39"/>
                <a:gd name="T3" fmla="*/ 64 h 185"/>
                <a:gd name="T4" fmla="*/ 43 w 39"/>
                <a:gd name="T5" fmla="*/ 0 h 185"/>
                <a:gd name="T6" fmla="*/ 43 w 39"/>
                <a:gd name="T7" fmla="*/ 247 h 185"/>
                <a:gd name="T8" fmla="*/ 0 w 39"/>
                <a:gd name="T9" fmla="*/ 311 h 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85">
                  <a:moveTo>
                    <a:pt x="0" y="184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146"/>
                  </a:lnTo>
                  <a:lnTo>
                    <a:pt x="0" y="184"/>
                  </a:lnTo>
                </a:path>
              </a:pathLst>
            </a:custGeom>
            <a:noFill/>
            <a:ln w="12700" cap="rnd" cmpd="sng">
              <a:solidFill>
                <a:srgbClr val="80FF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3" name="Freeform 24"/>
            <p:cNvSpPr>
              <a:spLocks/>
            </p:cNvSpPr>
            <p:nvPr/>
          </p:nvSpPr>
          <p:spPr bwMode="auto">
            <a:xfrm>
              <a:off x="4272" y="2959"/>
              <a:ext cx="590" cy="250"/>
            </a:xfrm>
            <a:custGeom>
              <a:avLst/>
              <a:gdLst>
                <a:gd name="T0" fmla="*/ 0 w 512"/>
                <a:gd name="T1" fmla="*/ 248 h 147"/>
                <a:gd name="T2" fmla="*/ 589 w 512"/>
                <a:gd name="T3" fmla="*/ 248 h 147"/>
                <a:gd name="T4" fmla="*/ 589 w 512"/>
                <a:gd name="T5" fmla="*/ 0 h 147"/>
                <a:gd name="T6" fmla="*/ 0 w 512"/>
                <a:gd name="T7" fmla="*/ 0 h 147"/>
                <a:gd name="T8" fmla="*/ 0 w 512"/>
                <a:gd name="T9" fmla="*/ 248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147">
                  <a:moveTo>
                    <a:pt x="0" y="146"/>
                  </a:moveTo>
                  <a:lnTo>
                    <a:pt x="511" y="146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146"/>
                  </a:lnTo>
                </a:path>
              </a:pathLst>
            </a:custGeom>
            <a:solidFill>
              <a:srgbClr val="80FF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4" name="Freeform 25"/>
            <p:cNvSpPr>
              <a:spLocks/>
            </p:cNvSpPr>
            <p:nvPr/>
          </p:nvSpPr>
          <p:spPr bwMode="auto">
            <a:xfrm>
              <a:off x="4272" y="2959"/>
              <a:ext cx="590" cy="250"/>
            </a:xfrm>
            <a:custGeom>
              <a:avLst/>
              <a:gdLst>
                <a:gd name="T0" fmla="*/ 0 w 512"/>
                <a:gd name="T1" fmla="*/ 248 h 147"/>
                <a:gd name="T2" fmla="*/ 589 w 512"/>
                <a:gd name="T3" fmla="*/ 248 h 147"/>
                <a:gd name="T4" fmla="*/ 589 w 512"/>
                <a:gd name="T5" fmla="*/ 0 h 147"/>
                <a:gd name="T6" fmla="*/ 0 w 512"/>
                <a:gd name="T7" fmla="*/ 0 h 147"/>
                <a:gd name="T8" fmla="*/ 0 w 512"/>
                <a:gd name="T9" fmla="*/ 248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147">
                  <a:moveTo>
                    <a:pt x="0" y="146"/>
                  </a:moveTo>
                  <a:lnTo>
                    <a:pt x="511" y="146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146"/>
                  </a:lnTo>
                </a:path>
              </a:pathLst>
            </a:custGeom>
            <a:noFill/>
            <a:ln w="12700" cap="rnd" cmpd="sng">
              <a:solidFill>
                <a:srgbClr val="80FF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5" name="Rectangle 26"/>
            <p:cNvSpPr>
              <a:spLocks noChangeArrowheads="1"/>
            </p:cNvSpPr>
            <p:nvPr/>
          </p:nvSpPr>
          <p:spPr bwMode="auto">
            <a:xfrm>
              <a:off x="4974" y="2977"/>
              <a:ext cx="869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Administration</a:t>
              </a:r>
            </a:p>
          </p:txBody>
        </p:sp>
      </p:grpSp>
      <p:grpSp>
        <p:nvGrpSpPr>
          <p:cNvPr id="107547" name="Group 27"/>
          <p:cNvGrpSpPr>
            <a:grpSpLocks/>
          </p:cNvGrpSpPr>
          <p:nvPr/>
        </p:nvGrpSpPr>
        <p:grpSpPr bwMode="auto">
          <a:xfrm>
            <a:off x="6259513" y="3811588"/>
            <a:ext cx="2017712" cy="889000"/>
            <a:chOff x="4272" y="2401"/>
            <a:chExt cx="1377" cy="560"/>
          </a:xfrm>
        </p:grpSpPr>
        <p:sp>
          <p:nvSpPr>
            <p:cNvPr id="17474" name="Freeform 28"/>
            <p:cNvSpPr>
              <a:spLocks/>
            </p:cNvSpPr>
            <p:nvPr/>
          </p:nvSpPr>
          <p:spPr bwMode="auto">
            <a:xfrm>
              <a:off x="4272" y="2896"/>
              <a:ext cx="633" cy="65"/>
            </a:xfrm>
            <a:custGeom>
              <a:avLst/>
              <a:gdLst>
                <a:gd name="T0" fmla="*/ 0 w 550"/>
                <a:gd name="T1" fmla="*/ 63 h 39"/>
                <a:gd name="T2" fmla="*/ 588 w 550"/>
                <a:gd name="T3" fmla="*/ 63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3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solidFill>
              <a:srgbClr val="5FBF5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75" name="Freeform 29"/>
            <p:cNvSpPr>
              <a:spLocks/>
            </p:cNvSpPr>
            <p:nvPr/>
          </p:nvSpPr>
          <p:spPr bwMode="auto">
            <a:xfrm>
              <a:off x="4272" y="2896"/>
              <a:ext cx="633" cy="65"/>
            </a:xfrm>
            <a:custGeom>
              <a:avLst/>
              <a:gdLst>
                <a:gd name="T0" fmla="*/ 0 w 550"/>
                <a:gd name="T1" fmla="*/ 63 h 39"/>
                <a:gd name="T2" fmla="*/ 588 w 550"/>
                <a:gd name="T3" fmla="*/ 63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3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noFill/>
            <a:ln w="12700" cap="rnd" cmpd="sng">
              <a:solidFill>
                <a:srgbClr val="80FF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76" name="Freeform 30"/>
            <p:cNvSpPr>
              <a:spLocks/>
            </p:cNvSpPr>
            <p:nvPr/>
          </p:nvSpPr>
          <p:spPr bwMode="auto">
            <a:xfrm>
              <a:off x="4861" y="2401"/>
              <a:ext cx="44" cy="560"/>
            </a:xfrm>
            <a:custGeom>
              <a:avLst/>
              <a:gdLst>
                <a:gd name="T0" fmla="*/ 0 w 39"/>
                <a:gd name="T1" fmla="*/ 558 h 330"/>
                <a:gd name="T2" fmla="*/ 0 w 39"/>
                <a:gd name="T3" fmla="*/ 64 h 330"/>
                <a:gd name="T4" fmla="*/ 43 w 39"/>
                <a:gd name="T5" fmla="*/ 0 h 330"/>
                <a:gd name="T6" fmla="*/ 43 w 39"/>
                <a:gd name="T7" fmla="*/ 494 h 330"/>
                <a:gd name="T8" fmla="*/ 0 w 39"/>
                <a:gd name="T9" fmla="*/ 558 h 3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330">
                  <a:moveTo>
                    <a:pt x="0" y="329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291"/>
                  </a:lnTo>
                  <a:lnTo>
                    <a:pt x="0" y="329"/>
                  </a:lnTo>
                </a:path>
              </a:pathLst>
            </a:custGeom>
            <a:solidFill>
              <a:srgbClr val="3F3F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77" name="Freeform 31"/>
            <p:cNvSpPr>
              <a:spLocks/>
            </p:cNvSpPr>
            <p:nvPr/>
          </p:nvSpPr>
          <p:spPr bwMode="auto">
            <a:xfrm>
              <a:off x="4861" y="2401"/>
              <a:ext cx="44" cy="560"/>
            </a:xfrm>
            <a:custGeom>
              <a:avLst/>
              <a:gdLst>
                <a:gd name="T0" fmla="*/ 0 w 39"/>
                <a:gd name="T1" fmla="*/ 558 h 330"/>
                <a:gd name="T2" fmla="*/ 0 w 39"/>
                <a:gd name="T3" fmla="*/ 64 h 330"/>
                <a:gd name="T4" fmla="*/ 43 w 39"/>
                <a:gd name="T5" fmla="*/ 0 h 330"/>
                <a:gd name="T6" fmla="*/ 43 w 39"/>
                <a:gd name="T7" fmla="*/ 494 h 330"/>
                <a:gd name="T8" fmla="*/ 0 w 39"/>
                <a:gd name="T9" fmla="*/ 558 h 3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330">
                  <a:moveTo>
                    <a:pt x="0" y="329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291"/>
                  </a:lnTo>
                  <a:lnTo>
                    <a:pt x="0" y="329"/>
                  </a:lnTo>
                </a:path>
              </a:pathLst>
            </a:custGeom>
            <a:noFill/>
            <a:ln w="12700" cap="rnd" cmpd="sng">
              <a:solidFill>
                <a:srgbClr val="808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78" name="Freeform 32"/>
            <p:cNvSpPr>
              <a:spLocks/>
            </p:cNvSpPr>
            <p:nvPr/>
          </p:nvSpPr>
          <p:spPr bwMode="auto">
            <a:xfrm>
              <a:off x="4272" y="2466"/>
              <a:ext cx="590" cy="495"/>
            </a:xfrm>
            <a:custGeom>
              <a:avLst/>
              <a:gdLst>
                <a:gd name="T0" fmla="*/ 0 w 512"/>
                <a:gd name="T1" fmla="*/ 493 h 292"/>
                <a:gd name="T2" fmla="*/ 589 w 512"/>
                <a:gd name="T3" fmla="*/ 493 h 292"/>
                <a:gd name="T4" fmla="*/ 589 w 512"/>
                <a:gd name="T5" fmla="*/ 0 h 292"/>
                <a:gd name="T6" fmla="*/ 0 w 512"/>
                <a:gd name="T7" fmla="*/ 0 h 292"/>
                <a:gd name="T8" fmla="*/ 0 w 512"/>
                <a:gd name="T9" fmla="*/ 493 h 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292">
                  <a:moveTo>
                    <a:pt x="0" y="291"/>
                  </a:moveTo>
                  <a:lnTo>
                    <a:pt x="511" y="291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291"/>
                  </a:lnTo>
                </a:path>
              </a:pathLst>
            </a:custGeom>
            <a:solidFill>
              <a:srgbClr val="808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79" name="Freeform 33"/>
            <p:cNvSpPr>
              <a:spLocks/>
            </p:cNvSpPr>
            <p:nvPr/>
          </p:nvSpPr>
          <p:spPr bwMode="auto">
            <a:xfrm>
              <a:off x="4272" y="2466"/>
              <a:ext cx="590" cy="495"/>
            </a:xfrm>
            <a:custGeom>
              <a:avLst/>
              <a:gdLst>
                <a:gd name="T0" fmla="*/ 0 w 512"/>
                <a:gd name="T1" fmla="*/ 493 h 292"/>
                <a:gd name="T2" fmla="*/ 589 w 512"/>
                <a:gd name="T3" fmla="*/ 493 h 292"/>
                <a:gd name="T4" fmla="*/ 589 w 512"/>
                <a:gd name="T5" fmla="*/ 0 h 292"/>
                <a:gd name="T6" fmla="*/ 0 w 512"/>
                <a:gd name="T7" fmla="*/ 0 h 292"/>
                <a:gd name="T8" fmla="*/ 0 w 512"/>
                <a:gd name="T9" fmla="*/ 493 h 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292">
                  <a:moveTo>
                    <a:pt x="0" y="291"/>
                  </a:moveTo>
                  <a:lnTo>
                    <a:pt x="511" y="291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291"/>
                  </a:lnTo>
                </a:path>
              </a:pathLst>
            </a:custGeom>
            <a:noFill/>
            <a:ln w="12700" cap="rnd" cmpd="sng">
              <a:solidFill>
                <a:srgbClr val="808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0" name="Rectangle 34"/>
            <p:cNvSpPr>
              <a:spLocks noChangeArrowheads="1"/>
            </p:cNvSpPr>
            <p:nvPr/>
          </p:nvSpPr>
          <p:spPr bwMode="auto">
            <a:xfrm>
              <a:off x="4974" y="2605"/>
              <a:ext cx="675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Alterations</a:t>
              </a:r>
            </a:p>
          </p:txBody>
        </p:sp>
      </p:grpSp>
      <p:grpSp>
        <p:nvGrpSpPr>
          <p:cNvPr id="107617" name="Group 97"/>
          <p:cNvGrpSpPr>
            <a:grpSpLocks/>
          </p:cNvGrpSpPr>
          <p:nvPr/>
        </p:nvGrpSpPr>
        <p:grpSpPr bwMode="auto">
          <a:xfrm>
            <a:off x="6259513" y="3417888"/>
            <a:ext cx="1865312" cy="500062"/>
            <a:chOff x="4272" y="2153"/>
            <a:chExt cx="1273" cy="315"/>
          </a:xfrm>
        </p:grpSpPr>
        <p:sp>
          <p:nvSpPr>
            <p:cNvPr id="17465" name="Freeform 20"/>
            <p:cNvSpPr>
              <a:spLocks/>
            </p:cNvSpPr>
            <p:nvPr/>
          </p:nvSpPr>
          <p:spPr bwMode="auto">
            <a:xfrm>
              <a:off x="4861" y="2153"/>
              <a:ext cx="44" cy="315"/>
            </a:xfrm>
            <a:custGeom>
              <a:avLst/>
              <a:gdLst>
                <a:gd name="T0" fmla="*/ 0 w 39"/>
                <a:gd name="T1" fmla="*/ 313 h 185"/>
                <a:gd name="T2" fmla="*/ 0 w 39"/>
                <a:gd name="T3" fmla="*/ 65 h 185"/>
                <a:gd name="T4" fmla="*/ 43 w 39"/>
                <a:gd name="T5" fmla="*/ 0 h 185"/>
                <a:gd name="T6" fmla="*/ 43 w 39"/>
                <a:gd name="T7" fmla="*/ 249 h 185"/>
                <a:gd name="T8" fmla="*/ 0 w 39"/>
                <a:gd name="T9" fmla="*/ 313 h 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85">
                  <a:moveTo>
                    <a:pt x="0" y="184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146"/>
                  </a:lnTo>
                  <a:lnTo>
                    <a:pt x="0" y="184"/>
                  </a:lnTo>
                </a:path>
              </a:pathLst>
            </a:custGeom>
            <a:solidFill>
              <a:srgbClr val="7F3F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7466" name="Group 35"/>
            <p:cNvGrpSpPr>
              <a:grpSpLocks/>
            </p:cNvGrpSpPr>
            <p:nvPr/>
          </p:nvGrpSpPr>
          <p:grpSpPr bwMode="auto">
            <a:xfrm>
              <a:off x="4272" y="2153"/>
              <a:ext cx="1273" cy="315"/>
              <a:chOff x="4272" y="2153"/>
              <a:chExt cx="1273" cy="315"/>
            </a:xfrm>
          </p:grpSpPr>
          <p:sp>
            <p:nvSpPr>
              <p:cNvPr id="17467" name="Freeform 36"/>
              <p:cNvSpPr>
                <a:spLocks/>
              </p:cNvSpPr>
              <p:nvPr/>
            </p:nvSpPr>
            <p:spPr bwMode="auto">
              <a:xfrm>
                <a:off x="4861" y="2153"/>
                <a:ext cx="44" cy="315"/>
              </a:xfrm>
              <a:custGeom>
                <a:avLst/>
                <a:gdLst>
                  <a:gd name="T0" fmla="*/ 0 w 39"/>
                  <a:gd name="T1" fmla="*/ 313 h 185"/>
                  <a:gd name="T2" fmla="*/ 0 w 39"/>
                  <a:gd name="T3" fmla="*/ 65 h 185"/>
                  <a:gd name="T4" fmla="*/ 43 w 39"/>
                  <a:gd name="T5" fmla="*/ 0 h 185"/>
                  <a:gd name="T6" fmla="*/ 43 w 39"/>
                  <a:gd name="T7" fmla="*/ 249 h 185"/>
                  <a:gd name="T8" fmla="*/ 0 w 39"/>
                  <a:gd name="T9" fmla="*/ 313 h 1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185">
                    <a:moveTo>
                      <a:pt x="0" y="184"/>
                    </a:moveTo>
                    <a:lnTo>
                      <a:pt x="0" y="38"/>
                    </a:lnTo>
                    <a:lnTo>
                      <a:pt x="38" y="0"/>
                    </a:lnTo>
                    <a:lnTo>
                      <a:pt x="38" y="146"/>
                    </a:lnTo>
                    <a:lnTo>
                      <a:pt x="0" y="184"/>
                    </a:lnTo>
                  </a:path>
                </a:pathLst>
              </a:custGeom>
              <a:noFill/>
              <a:ln w="12700" cap="rnd" cmpd="sng">
                <a:solidFill>
                  <a:srgbClr val="FF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7468" name="Group 37"/>
              <p:cNvGrpSpPr>
                <a:grpSpLocks/>
              </p:cNvGrpSpPr>
              <p:nvPr/>
            </p:nvGrpSpPr>
            <p:grpSpPr bwMode="auto">
              <a:xfrm>
                <a:off x="4272" y="2188"/>
                <a:ext cx="1273" cy="280"/>
                <a:chOff x="4272" y="2188"/>
                <a:chExt cx="1273" cy="280"/>
              </a:xfrm>
            </p:grpSpPr>
            <p:sp>
              <p:nvSpPr>
                <p:cNvPr id="17469" name="Freeform 38"/>
                <p:cNvSpPr>
                  <a:spLocks/>
                </p:cNvSpPr>
                <p:nvPr/>
              </p:nvSpPr>
              <p:spPr bwMode="auto">
                <a:xfrm>
                  <a:off x="4272" y="2401"/>
                  <a:ext cx="633" cy="67"/>
                </a:xfrm>
                <a:custGeom>
                  <a:avLst/>
                  <a:gdLst>
                    <a:gd name="T0" fmla="*/ 0 w 550"/>
                    <a:gd name="T1" fmla="*/ 65 h 39"/>
                    <a:gd name="T2" fmla="*/ 588 w 550"/>
                    <a:gd name="T3" fmla="*/ 65 h 39"/>
                    <a:gd name="T4" fmla="*/ 632 w 550"/>
                    <a:gd name="T5" fmla="*/ 0 h 39"/>
                    <a:gd name="T6" fmla="*/ 44 w 550"/>
                    <a:gd name="T7" fmla="*/ 0 h 39"/>
                    <a:gd name="T8" fmla="*/ 0 w 550"/>
                    <a:gd name="T9" fmla="*/ 65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50" h="39">
                      <a:moveTo>
                        <a:pt x="0" y="38"/>
                      </a:moveTo>
                      <a:lnTo>
                        <a:pt x="511" y="38"/>
                      </a:lnTo>
                      <a:lnTo>
                        <a:pt x="549" y="0"/>
                      </a:lnTo>
                      <a:lnTo>
                        <a:pt x="38" y="0"/>
                      </a:lnTo>
                      <a:lnTo>
                        <a:pt x="0" y="38"/>
                      </a:lnTo>
                    </a:path>
                  </a:pathLst>
                </a:custGeom>
                <a:solidFill>
                  <a:srgbClr val="FD83F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470" name="Freeform 39"/>
                <p:cNvSpPr>
                  <a:spLocks/>
                </p:cNvSpPr>
                <p:nvPr/>
              </p:nvSpPr>
              <p:spPr bwMode="auto">
                <a:xfrm>
                  <a:off x="4272" y="2401"/>
                  <a:ext cx="633" cy="67"/>
                </a:xfrm>
                <a:custGeom>
                  <a:avLst/>
                  <a:gdLst>
                    <a:gd name="T0" fmla="*/ 0 w 550"/>
                    <a:gd name="T1" fmla="*/ 65 h 39"/>
                    <a:gd name="T2" fmla="*/ 588 w 550"/>
                    <a:gd name="T3" fmla="*/ 65 h 39"/>
                    <a:gd name="T4" fmla="*/ 632 w 550"/>
                    <a:gd name="T5" fmla="*/ 0 h 39"/>
                    <a:gd name="T6" fmla="*/ 44 w 550"/>
                    <a:gd name="T7" fmla="*/ 0 h 39"/>
                    <a:gd name="T8" fmla="*/ 0 w 550"/>
                    <a:gd name="T9" fmla="*/ 65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50" h="39">
                      <a:moveTo>
                        <a:pt x="0" y="38"/>
                      </a:moveTo>
                      <a:lnTo>
                        <a:pt x="511" y="38"/>
                      </a:lnTo>
                      <a:lnTo>
                        <a:pt x="549" y="0"/>
                      </a:lnTo>
                      <a:lnTo>
                        <a:pt x="38" y="0"/>
                      </a:lnTo>
                      <a:lnTo>
                        <a:pt x="0" y="38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471" name="Freeform 40"/>
                <p:cNvSpPr>
                  <a:spLocks/>
                </p:cNvSpPr>
                <p:nvPr/>
              </p:nvSpPr>
              <p:spPr bwMode="auto">
                <a:xfrm>
                  <a:off x="4277" y="2188"/>
                  <a:ext cx="590" cy="248"/>
                </a:xfrm>
                <a:custGeom>
                  <a:avLst/>
                  <a:gdLst>
                    <a:gd name="T0" fmla="*/ 0 w 512"/>
                    <a:gd name="T1" fmla="*/ 246 h 147"/>
                    <a:gd name="T2" fmla="*/ 589 w 512"/>
                    <a:gd name="T3" fmla="*/ 246 h 147"/>
                    <a:gd name="T4" fmla="*/ 589 w 512"/>
                    <a:gd name="T5" fmla="*/ 0 h 147"/>
                    <a:gd name="T6" fmla="*/ 0 w 512"/>
                    <a:gd name="T7" fmla="*/ 0 h 147"/>
                    <a:gd name="T8" fmla="*/ 0 w 512"/>
                    <a:gd name="T9" fmla="*/ 246 h 1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12" h="147">
                      <a:moveTo>
                        <a:pt x="0" y="146"/>
                      </a:moveTo>
                      <a:lnTo>
                        <a:pt x="511" y="146"/>
                      </a:lnTo>
                      <a:lnTo>
                        <a:pt x="511" y="0"/>
                      </a:lnTo>
                      <a:lnTo>
                        <a:pt x="0" y="0"/>
                      </a:lnTo>
                      <a:lnTo>
                        <a:pt x="0" y="146"/>
                      </a:lnTo>
                    </a:path>
                  </a:pathLst>
                </a:custGeom>
                <a:solidFill>
                  <a:srgbClr val="FF8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472" name="Freeform 41"/>
                <p:cNvSpPr>
                  <a:spLocks/>
                </p:cNvSpPr>
                <p:nvPr/>
              </p:nvSpPr>
              <p:spPr bwMode="auto">
                <a:xfrm>
                  <a:off x="4272" y="2218"/>
                  <a:ext cx="590" cy="250"/>
                </a:xfrm>
                <a:custGeom>
                  <a:avLst/>
                  <a:gdLst>
                    <a:gd name="T0" fmla="*/ 0 w 512"/>
                    <a:gd name="T1" fmla="*/ 248 h 147"/>
                    <a:gd name="T2" fmla="*/ 589 w 512"/>
                    <a:gd name="T3" fmla="*/ 248 h 147"/>
                    <a:gd name="T4" fmla="*/ 589 w 512"/>
                    <a:gd name="T5" fmla="*/ 0 h 147"/>
                    <a:gd name="T6" fmla="*/ 0 w 512"/>
                    <a:gd name="T7" fmla="*/ 0 h 147"/>
                    <a:gd name="T8" fmla="*/ 0 w 512"/>
                    <a:gd name="T9" fmla="*/ 248 h 1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12" h="147">
                      <a:moveTo>
                        <a:pt x="0" y="146"/>
                      </a:moveTo>
                      <a:lnTo>
                        <a:pt x="511" y="146"/>
                      </a:lnTo>
                      <a:lnTo>
                        <a:pt x="511" y="0"/>
                      </a:lnTo>
                      <a:lnTo>
                        <a:pt x="0" y="0"/>
                      </a:lnTo>
                      <a:lnTo>
                        <a:pt x="0" y="146"/>
                      </a:lnTo>
                    </a:path>
                  </a:pathLst>
                </a:custGeom>
                <a:noFill/>
                <a:ln w="12700" cap="rnd" cmpd="sng">
                  <a:solidFill>
                    <a:srgbClr val="FF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473" name="Rectangle 42"/>
                <p:cNvSpPr>
                  <a:spLocks noChangeArrowheads="1"/>
                </p:cNvSpPr>
                <p:nvPr/>
              </p:nvSpPr>
              <p:spPr bwMode="auto">
                <a:xfrm>
                  <a:off x="4974" y="2225"/>
                  <a:ext cx="571" cy="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defTabSz="762000"/>
                  <a:r>
                    <a:rPr lang="en-US" sz="1200" b="1">
                      <a:solidFill>
                        <a:srgbClr val="000000"/>
                      </a:solidFill>
                    </a:rPr>
                    <a:t>Cleaning</a:t>
                  </a:r>
                </a:p>
              </p:txBody>
            </p:sp>
          </p:grpSp>
        </p:grpSp>
      </p:grpSp>
      <p:grpSp>
        <p:nvGrpSpPr>
          <p:cNvPr id="107563" name="Group 43"/>
          <p:cNvGrpSpPr>
            <a:grpSpLocks/>
          </p:cNvGrpSpPr>
          <p:nvPr/>
        </p:nvGrpSpPr>
        <p:grpSpPr bwMode="auto">
          <a:xfrm>
            <a:off x="6259513" y="2832100"/>
            <a:ext cx="2297112" cy="692150"/>
            <a:chOff x="4272" y="1784"/>
            <a:chExt cx="1567" cy="436"/>
          </a:xfrm>
        </p:grpSpPr>
        <p:sp>
          <p:nvSpPr>
            <p:cNvPr id="17451" name="Freeform 44"/>
            <p:cNvSpPr>
              <a:spLocks/>
            </p:cNvSpPr>
            <p:nvPr/>
          </p:nvSpPr>
          <p:spPr bwMode="auto">
            <a:xfrm>
              <a:off x="4272" y="2153"/>
              <a:ext cx="633" cy="67"/>
            </a:xfrm>
            <a:custGeom>
              <a:avLst/>
              <a:gdLst>
                <a:gd name="T0" fmla="*/ 0 w 550"/>
                <a:gd name="T1" fmla="*/ 65 h 39"/>
                <a:gd name="T2" fmla="*/ 588 w 550"/>
                <a:gd name="T3" fmla="*/ 65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5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solidFill>
              <a:srgbClr val="BF5F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52" name="Freeform 45"/>
            <p:cNvSpPr>
              <a:spLocks/>
            </p:cNvSpPr>
            <p:nvPr/>
          </p:nvSpPr>
          <p:spPr bwMode="auto">
            <a:xfrm>
              <a:off x="4272" y="2153"/>
              <a:ext cx="633" cy="67"/>
            </a:xfrm>
            <a:custGeom>
              <a:avLst/>
              <a:gdLst>
                <a:gd name="T0" fmla="*/ 0 w 550"/>
                <a:gd name="T1" fmla="*/ 65 h 39"/>
                <a:gd name="T2" fmla="*/ 588 w 550"/>
                <a:gd name="T3" fmla="*/ 65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5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noFill/>
            <a:ln w="12700" cap="rnd" cmpd="sng">
              <a:solidFill>
                <a:srgbClr val="FF8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53" name="Freeform 46"/>
            <p:cNvSpPr>
              <a:spLocks/>
            </p:cNvSpPr>
            <p:nvPr/>
          </p:nvSpPr>
          <p:spPr bwMode="auto">
            <a:xfrm>
              <a:off x="4272" y="1969"/>
              <a:ext cx="633" cy="67"/>
            </a:xfrm>
            <a:custGeom>
              <a:avLst/>
              <a:gdLst>
                <a:gd name="T0" fmla="*/ 0 w 550"/>
                <a:gd name="T1" fmla="*/ 65 h 39"/>
                <a:gd name="T2" fmla="*/ 588 w 550"/>
                <a:gd name="T3" fmla="*/ 65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5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solidFill>
              <a:srgbClr val="BFBF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54" name="Freeform 47"/>
            <p:cNvSpPr>
              <a:spLocks/>
            </p:cNvSpPr>
            <p:nvPr/>
          </p:nvSpPr>
          <p:spPr bwMode="auto">
            <a:xfrm>
              <a:off x="4272" y="1969"/>
              <a:ext cx="633" cy="67"/>
            </a:xfrm>
            <a:custGeom>
              <a:avLst/>
              <a:gdLst>
                <a:gd name="T0" fmla="*/ 0 w 550"/>
                <a:gd name="T1" fmla="*/ 65 h 39"/>
                <a:gd name="T2" fmla="*/ 588 w 550"/>
                <a:gd name="T3" fmla="*/ 65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5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55" name="Freeform 48"/>
            <p:cNvSpPr>
              <a:spLocks/>
            </p:cNvSpPr>
            <p:nvPr/>
          </p:nvSpPr>
          <p:spPr bwMode="auto">
            <a:xfrm>
              <a:off x="4861" y="1969"/>
              <a:ext cx="44" cy="251"/>
            </a:xfrm>
            <a:custGeom>
              <a:avLst/>
              <a:gdLst>
                <a:gd name="T0" fmla="*/ 0 w 39"/>
                <a:gd name="T1" fmla="*/ 249 h 148"/>
                <a:gd name="T2" fmla="*/ 0 w 39"/>
                <a:gd name="T3" fmla="*/ 64 h 148"/>
                <a:gd name="T4" fmla="*/ 43 w 39"/>
                <a:gd name="T5" fmla="*/ 0 h 148"/>
                <a:gd name="T6" fmla="*/ 43 w 39"/>
                <a:gd name="T7" fmla="*/ 185 h 148"/>
                <a:gd name="T8" fmla="*/ 0 w 39"/>
                <a:gd name="T9" fmla="*/ 249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48">
                  <a:moveTo>
                    <a:pt x="0" y="147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109"/>
                  </a:lnTo>
                  <a:lnTo>
                    <a:pt x="0" y="147"/>
                  </a:lnTo>
                </a:path>
              </a:pathLst>
            </a:custGeom>
            <a:solidFill>
              <a:srgbClr val="7F7F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56" name="Freeform 49"/>
            <p:cNvSpPr>
              <a:spLocks/>
            </p:cNvSpPr>
            <p:nvPr/>
          </p:nvSpPr>
          <p:spPr bwMode="auto">
            <a:xfrm>
              <a:off x="4861" y="1969"/>
              <a:ext cx="44" cy="251"/>
            </a:xfrm>
            <a:custGeom>
              <a:avLst/>
              <a:gdLst>
                <a:gd name="T0" fmla="*/ 0 w 39"/>
                <a:gd name="T1" fmla="*/ 249 h 148"/>
                <a:gd name="T2" fmla="*/ 0 w 39"/>
                <a:gd name="T3" fmla="*/ 64 h 148"/>
                <a:gd name="T4" fmla="*/ 43 w 39"/>
                <a:gd name="T5" fmla="*/ 0 h 148"/>
                <a:gd name="T6" fmla="*/ 43 w 39"/>
                <a:gd name="T7" fmla="*/ 185 h 148"/>
                <a:gd name="T8" fmla="*/ 0 w 39"/>
                <a:gd name="T9" fmla="*/ 249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48">
                  <a:moveTo>
                    <a:pt x="0" y="147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109"/>
                  </a:lnTo>
                  <a:lnTo>
                    <a:pt x="0" y="1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57" name="Freeform 50"/>
            <p:cNvSpPr>
              <a:spLocks/>
            </p:cNvSpPr>
            <p:nvPr/>
          </p:nvSpPr>
          <p:spPr bwMode="auto">
            <a:xfrm>
              <a:off x="4272" y="2034"/>
              <a:ext cx="590" cy="186"/>
            </a:xfrm>
            <a:custGeom>
              <a:avLst/>
              <a:gdLst>
                <a:gd name="T0" fmla="*/ 0 w 512"/>
                <a:gd name="T1" fmla="*/ 184 h 110"/>
                <a:gd name="T2" fmla="*/ 589 w 512"/>
                <a:gd name="T3" fmla="*/ 184 h 110"/>
                <a:gd name="T4" fmla="*/ 589 w 512"/>
                <a:gd name="T5" fmla="*/ 0 h 110"/>
                <a:gd name="T6" fmla="*/ 0 w 512"/>
                <a:gd name="T7" fmla="*/ 0 h 110"/>
                <a:gd name="T8" fmla="*/ 0 w 512"/>
                <a:gd name="T9" fmla="*/ 184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110">
                  <a:moveTo>
                    <a:pt x="0" y="109"/>
                  </a:moveTo>
                  <a:lnTo>
                    <a:pt x="511" y="109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109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58" name="Freeform 51"/>
            <p:cNvSpPr>
              <a:spLocks/>
            </p:cNvSpPr>
            <p:nvPr/>
          </p:nvSpPr>
          <p:spPr bwMode="auto">
            <a:xfrm>
              <a:off x="4272" y="2034"/>
              <a:ext cx="590" cy="186"/>
            </a:xfrm>
            <a:custGeom>
              <a:avLst/>
              <a:gdLst>
                <a:gd name="T0" fmla="*/ 0 w 512"/>
                <a:gd name="T1" fmla="*/ 184 h 110"/>
                <a:gd name="T2" fmla="*/ 589 w 512"/>
                <a:gd name="T3" fmla="*/ 184 h 110"/>
                <a:gd name="T4" fmla="*/ 589 w 512"/>
                <a:gd name="T5" fmla="*/ 0 h 110"/>
                <a:gd name="T6" fmla="*/ 0 w 512"/>
                <a:gd name="T7" fmla="*/ 0 h 110"/>
                <a:gd name="T8" fmla="*/ 0 w 512"/>
                <a:gd name="T9" fmla="*/ 184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110">
                  <a:moveTo>
                    <a:pt x="0" y="109"/>
                  </a:moveTo>
                  <a:lnTo>
                    <a:pt x="511" y="109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1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59" name="Freeform 52"/>
            <p:cNvSpPr>
              <a:spLocks/>
            </p:cNvSpPr>
            <p:nvPr/>
          </p:nvSpPr>
          <p:spPr bwMode="auto">
            <a:xfrm>
              <a:off x="4861" y="1784"/>
              <a:ext cx="44" cy="252"/>
            </a:xfrm>
            <a:custGeom>
              <a:avLst/>
              <a:gdLst>
                <a:gd name="T0" fmla="*/ 0 w 39"/>
                <a:gd name="T1" fmla="*/ 250 h 148"/>
                <a:gd name="T2" fmla="*/ 0 w 39"/>
                <a:gd name="T3" fmla="*/ 65 h 148"/>
                <a:gd name="T4" fmla="*/ 43 w 39"/>
                <a:gd name="T5" fmla="*/ 0 h 148"/>
                <a:gd name="T6" fmla="*/ 43 w 39"/>
                <a:gd name="T7" fmla="*/ 186 h 148"/>
                <a:gd name="T8" fmla="*/ 0 w 39"/>
                <a:gd name="T9" fmla="*/ 250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48">
                  <a:moveTo>
                    <a:pt x="0" y="147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109"/>
                  </a:lnTo>
                  <a:lnTo>
                    <a:pt x="0" y="147"/>
                  </a:lnTo>
                </a:path>
              </a:pathLst>
            </a:custGeom>
            <a:solidFill>
              <a:srgbClr val="7F3F3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60" name="Freeform 53"/>
            <p:cNvSpPr>
              <a:spLocks/>
            </p:cNvSpPr>
            <p:nvPr/>
          </p:nvSpPr>
          <p:spPr bwMode="auto">
            <a:xfrm>
              <a:off x="4861" y="1784"/>
              <a:ext cx="44" cy="252"/>
            </a:xfrm>
            <a:custGeom>
              <a:avLst/>
              <a:gdLst>
                <a:gd name="T0" fmla="*/ 0 w 39"/>
                <a:gd name="T1" fmla="*/ 250 h 148"/>
                <a:gd name="T2" fmla="*/ 0 w 39"/>
                <a:gd name="T3" fmla="*/ 65 h 148"/>
                <a:gd name="T4" fmla="*/ 43 w 39"/>
                <a:gd name="T5" fmla="*/ 0 h 148"/>
                <a:gd name="T6" fmla="*/ 43 w 39"/>
                <a:gd name="T7" fmla="*/ 186 h 148"/>
                <a:gd name="T8" fmla="*/ 0 w 39"/>
                <a:gd name="T9" fmla="*/ 250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48">
                  <a:moveTo>
                    <a:pt x="0" y="147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109"/>
                  </a:lnTo>
                  <a:lnTo>
                    <a:pt x="0" y="147"/>
                  </a:lnTo>
                </a:path>
              </a:pathLst>
            </a:custGeom>
            <a:noFill/>
            <a:ln w="12700" cap="rnd" cmpd="sng">
              <a:solidFill>
                <a:srgbClr val="FF80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61" name="Freeform 54"/>
            <p:cNvSpPr>
              <a:spLocks/>
            </p:cNvSpPr>
            <p:nvPr/>
          </p:nvSpPr>
          <p:spPr bwMode="auto">
            <a:xfrm>
              <a:off x="4272" y="1848"/>
              <a:ext cx="590" cy="188"/>
            </a:xfrm>
            <a:custGeom>
              <a:avLst/>
              <a:gdLst>
                <a:gd name="T0" fmla="*/ 0 w 512"/>
                <a:gd name="T1" fmla="*/ 186 h 110"/>
                <a:gd name="T2" fmla="*/ 589 w 512"/>
                <a:gd name="T3" fmla="*/ 186 h 110"/>
                <a:gd name="T4" fmla="*/ 589 w 512"/>
                <a:gd name="T5" fmla="*/ 0 h 110"/>
                <a:gd name="T6" fmla="*/ 0 w 512"/>
                <a:gd name="T7" fmla="*/ 0 h 110"/>
                <a:gd name="T8" fmla="*/ 0 w 512"/>
                <a:gd name="T9" fmla="*/ 186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110">
                  <a:moveTo>
                    <a:pt x="0" y="109"/>
                  </a:moveTo>
                  <a:lnTo>
                    <a:pt x="511" y="109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109"/>
                  </a:lnTo>
                </a:path>
              </a:pathLst>
            </a:custGeom>
            <a:solidFill>
              <a:srgbClr val="FF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62" name="Freeform 55"/>
            <p:cNvSpPr>
              <a:spLocks/>
            </p:cNvSpPr>
            <p:nvPr/>
          </p:nvSpPr>
          <p:spPr bwMode="auto">
            <a:xfrm>
              <a:off x="4272" y="1848"/>
              <a:ext cx="590" cy="188"/>
            </a:xfrm>
            <a:custGeom>
              <a:avLst/>
              <a:gdLst>
                <a:gd name="T0" fmla="*/ 0 w 512"/>
                <a:gd name="T1" fmla="*/ 186 h 110"/>
                <a:gd name="T2" fmla="*/ 589 w 512"/>
                <a:gd name="T3" fmla="*/ 186 h 110"/>
                <a:gd name="T4" fmla="*/ 589 w 512"/>
                <a:gd name="T5" fmla="*/ 0 h 110"/>
                <a:gd name="T6" fmla="*/ 0 w 512"/>
                <a:gd name="T7" fmla="*/ 0 h 110"/>
                <a:gd name="T8" fmla="*/ 0 w 512"/>
                <a:gd name="T9" fmla="*/ 186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110">
                  <a:moveTo>
                    <a:pt x="0" y="109"/>
                  </a:moveTo>
                  <a:lnTo>
                    <a:pt x="511" y="109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109"/>
                  </a:lnTo>
                </a:path>
              </a:pathLst>
            </a:custGeom>
            <a:noFill/>
            <a:ln w="12700" cap="rnd" cmpd="sng">
              <a:solidFill>
                <a:srgbClr val="FF80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63" name="Rectangle 56"/>
            <p:cNvSpPr>
              <a:spLocks noChangeArrowheads="1"/>
            </p:cNvSpPr>
            <p:nvPr/>
          </p:nvSpPr>
          <p:spPr bwMode="auto">
            <a:xfrm>
              <a:off x="4974" y="2009"/>
              <a:ext cx="839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Energy - other</a:t>
              </a:r>
            </a:p>
          </p:txBody>
        </p:sp>
        <p:sp>
          <p:nvSpPr>
            <p:cNvPr id="17464" name="Rectangle 57"/>
            <p:cNvSpPr>
              <a:spLocks noChangeArrowheads="1"/>
            </p:cNvSpPr>
            <p:nvPr/>
          </p:nvSpPr>
          <p:spPr bwMode="auto">
            <a:xfrm>
              <a:off x="4974" y="1832"/>
              <a:ext cx="865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Energy - HVAC</a:t>
              </a:r>
            </a:p>
          </p:txBody>
        </p:sp>
      </p:grpSp>
      <p:grpSp>
        <p:nvGrpSpPr>
          <p:cNvPr id="107578" name="Group 58"/>
          <p:cNvGrpSpPr>
            <a:grpSpLocks/>
          </p:cNvGrpSpPr>
          <p:nvPr/>
        </p:nvGrpSpPr>
        <p:grpSpPr bwMode="auto">
          <a:xfrm>
            <a:off x="6259513" y="2241550"/>
            <a:ext cx="2706687" cy="695325"/>
            <a:chOff x="4272" y="1412"/>
            <a:chExt cx="1847" cy="438"/>
          </a:xfrm>
        </p:grpSpPr>
        <p:sp>
          <p:nvSpPr>
            <p:cNvPr id="17435" name="Freeform 59"/>
            <p:cNvSpPr>
              <a:spLocks/>
            </p:cNvSpPr>
            <p:nvPr/>
          </p:nvSpPr>
          <p:spPr bwMode="auto">
            <a:xfrm>
              <a:off x="4272" y="1784"/>
              <a:ext cx="633" cy="66"/>
            </a:xfrm>
            <a:custGeom>
              <a:avLst/>
              <a:gdLst>
                <a:gd name="T0" fmla="*/ 0 w 550"/>
                <a:gd name="T1" fmla="*/ 64 h 39"/>
                <a:gd name="T2" fmla="*/ 588 w 550"/>
                <a:gd name="T3" fmla="*/ 64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4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solidFill>
              <a:srgbClr val="BF5F5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6" name="Freeform 60"/>
            <p:cNvSpPr>
              <a:spLocks/>
            </p:cNvSpPr>
            <p:nvPr/>
          </p:nvSpPr>
          <p:spPr bwMode="auto">
            <a:xfrm>
              <a:off x="4272" y="1784"/>
              <a:ext cx="633" cy="66"/>
            </a:xfrm>
            <a:custGeom>
              <a:avLst/>
              <a:gdLst>
                <a:gd name="T0" fmla="*/ 0 w 550"/>
                <a:gd name="T1" fmla="*/ 64 h 39"/>
                <a:gd name="T2" fmla="*/ 588 w 550"/>
                <a:gd name="T3" fmla="*/ 64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4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noFill/>
            <a:ln w="12700" cap="rnd" cmpd="sng">
              <a:solidFill>
                <a:srgbClr val="FF80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7" name="Freeform 61"/>
            <p:cNvSpPr>
              <a:spLocks/>
            </p:cNvSpPr>
            <p:nvPr/>
          </p:nvSpPr>
          <p:spPr bwMode="auto">
            <a:xfrm>
              <a:off x="4272" y="1536"/>
              <a:ext cx="633" cy="65"/>
            </a:xfrm>
            <a:custGeom>
              <a:avLst/>
              <a:gdLst>
                <a:gd name="T0" fmla="*/ 0 w 550"/>
                <a:gd name="T1" fmla="*/ 63 h 39"/>
                <a:gd name="T2" fmla="*/ 588 w 550"/>
                <a:gd name="T3" fmla="*/ 63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3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solidFill>
              <a:srgbClr val="BFBF5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8" name="Freeform 62"/>
            <p:cNvSpPr>
              <a:spLocks/>
            </p:cNvSpPr>
            <p:nvPr/>
          </p:nvSpPr>
          <p:spPr bwMode="auto">
            <a:xfrm>
              <a:off x="4272" y="1536"/>
              <a:ext cx="633" cy="65"/>
            </a:xfrm>
            <a:custGeom>
              <a:avLst/>
              <a:gdLst>
                <a:gd name="T0" fmla="*/ 0 w 550"/>
                <a:gd name="T1" fmla="*/ 63 h 39"/>
                <a:gd name="T2" fmla="*/ 588 w 550"/>
                <a:gd name="T3" fmla="*/ 63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3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noFill/>
            <a:ln w="12700" cap="rnd" cmpd="sng">
              <a:solidFill>
                <a:srgbClr val="FFFF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9" name="Freeform 63"/>
            <p:cNvSpPr>
              <a:spLocks/>
            </p:cNvSpPr>
            <p:nvPr/>
          </p:nvSpPr>
          <p:spPr bwMode="auto">
            <a:xfrm>
              <a:off x="4861" y="1536"/>
              <a:ext cx="44" cy="314"/>
            </a:xfrm>
            <a:custGeom>
              <a:avLst/>
              <a:gdLst>
                <a:gd name="T0" fmla="*/ 0 w 39"/>
                <a:gd name="T1" fmla="*/ 312 h 185"/>
                <a:gd name="T2" fmla="*/ 0 w 39"/>
                <a:gd name="T3" fmla="*/ 64 h 185"/>
                <a:gd name="T4" fmla="*/ 43 w 39"/>
                <a:gd name="T5" fmla="*/ 0 h 185"/>
                <a:gd name="T6" fmla="*/ 43 w 39"/>
                <a:gd name="T7" fmla="*/ 248 h 185"/>
                <a:gd name="T8" fmla="*/ 0 w 39"/>
                <a:gd name="T9" fmla="*/ 312 h 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85">
                  <a:moveTo>
                    <a:pt x="0" y="184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146"/>
                  </a:lnTo>
                  <a:lnTo>
                    <a:pt x="0" y="184"/>
                  </a:lnTo>
                </a:path>
              </a:pathLst>
            </a:custGeom>
            <a:solidFill>
              <a:srgbClr val="7F7F3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0" name="Freeform 64"/>
            <p:cNvSpPr>
              <a:spLocks/>
            </p:cNvSpPr>
            <p:nvPr/>
          </p:nvSpPr>
          <p:spPr bwMode="auto">
            <a:xfrm>
              <a:off x="4861" y="1536"/>
              <a:ext cx="44" cy="314"/>
            </a:xfrm>
            <a:custGeom>
              <a:avLst/>
              <a:gdLst>
                <a:gd name="T0" fmla="*/ 0 w 39"/>
                <a:gd name="T1" fmla="*/ 312 h 185"/>
                <a:gd name="T2" fmla="*/ 0 w 39"/>
                <a:gd name="T3" fmla="*/ 64 h 185"/>
                <a:gd name="T4" fmla="*/ 43 w 39"/>
                <a:gd name="T5" fmla="*/ 0 h 185"/>
                <a:gd name="T6" fmla="*/ 43 w 39"/>
                <a:gd name="T7" fmla="*/ 248 h 185"/>
                <a:gd name="T8" fmla="*/ 0 w 39"/>
                <a:gd name="T9" fmla="*/ 312 h 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85">
                  <a:moveTo>
                    <a:pt x="0" y="184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146"/>
                  </a:lnTo>
                  <a:lnTo>
                    <a:pt x="0" y="184"/>
                  </a:lnTo>
                </a:path>
              </a:pathLst>
            </a:custGeom>
            <a:noFill/>
            <a:ln w="12700" cap="rnd" cmpd="sng">
              <a:solidFill>
                <a:srgbClr val="FFFF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1" name="Freeform 65"/>
            <p:cNvSpPr>
              <a:spLocks/>
            </p:cNvSpPr>
            <p:nvPr/>
          </p:nvSpPr>
          <p:spPr bwMode="auto">
            <a:xfrm>
              <a:off x="4272" y="1600"/>
              <a:ext cx="590" cy="250"/>
            </a:xfrm>
            <a:custGeom>
              <a:avLst/>
              <a:gdLst>
                <a:gd name="T0" fmla="*/ 0 w 512"/>
                <a:gd name="T1" fmla="*/ 248 h 147"/>
                <a:gd name="T2" fmla="*/ 589 w 512"/>
                <a:gd name="T3" fmla="*/ 248 h 147"/>
                <a:gd name="T4" fmla="*/ 589 w 512"/>
                <a:gd name="T5" fmla="*/ 0 h 147"/>
                <a:gd name="T6" fmla="*/ 0 w 512"/>
                <a:gd name="T7" fmla="*/ 0 h 147"/>
                <a:gd name="T8" fmla="*/ 0 w 512"/>
                <a:gd name="T9" fmla="*/ 248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147">
                  <a:moveTo>
                    <a:pt x="0" y="146"/>
                  </a:moveTo>
                  <a:lnTo>
                    <a:pt x="511" y="146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146"/>
                  </a:lnTo>
                </a:path>
              </a:pathLst>
            </a:custGeom>
            <a:solidFill>
              <a:srgbClr val="FFFF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2" name="Freeform 66"/>
            <p:cNvSpPr>
              <a:spLocks/>
            </p:cNvSpPr>
            <p:nvPr/>
          </p:nvSpPr>
          <p:spPr bwMode="auto">
            <a:xfrm>
              <a:off x="4272" y="1600"/>
              <a:ext cx="590" cy="250"/>
            </a:xfrm>
            <a:custGeom>
              <a:avLst/>
              <a:gdLst>
                <a:gd name="T0" fmla="*/ 0 w 512"/>
                <a:gd name="T1" fmla="*/ 248 h 147"/>
                <a:gd name="T2" fmla="*/ 589 w 512"/>
                <a:gd name="T3" fmla="*/ 248 h 147"/>
                <a:gd name="T4" fmla="*/ 589 w 512"/>
                <a:gd name="T5" fmla="*/ 0 h 147"/>
                <a:gd name="T6" fmla="*/ 0 w 512"/>
                <a:gd name="T7" fmla="*/ 0 h 147"/>
                <a:gd name="T8" fmla="*/ 0 w 512"/>
                <a:gd name="T9" fmla="*/ 248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147">
                  <a:moveTo>
                    <a:pt x="0" y="146"/>
                  </a:moveTo>
                  <a:lnTo>
                    <a:pt x="511" y="146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146"/>
                  </a:lnTo>
                </a:path>
              </a:pathLst>
            </a:custGeom>
            <a:noFill/>
            <a:ln w="12700" cap="rnd" cmpd="sng">
              <a:solidFill>
                <a:srgbClr val="FFFF8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3" name="Freeform 67"/>
            <p:cNvSpPr>
              <a:spLocks/>
            </p:cNvSpPr>
            <p:nvPr/>
          </p:nvSpPr>
          <p:spPr bwMode="auto">
            <a:xfrm>
              <a:off x="4272" y="1412"/>
              <a:ext cx="633" cy="67"/>
            </a:xfrm>
            <a:custGeom>
              <a:avLst/>
              <a:gdLst>
                <a:gd name="T0" fmla="*/ 0 w 550"/>
                <a:gd name="T1" fmla="*/ 65 h 39"/>
                <a:gd name="T2" fmla="*/ 588 w 550"/>
                <a:gd name="T3" fmla="*/ 65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5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solidFill>
              <a:srgbClr val="B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4" name="Freeform 68"/>
            <p:cNvSpPr>
              <a:spLocks/>
            </p:cNvSpPr>
            <p:nvPr/>
          </p:nvSpPr>
          <p:spPr bwMode="auto">
            <a:xfrm>
              <a:off x="4272" y="1412"/>
              <a:ext cx="633" cy="67"/>
            </a:xfrm>
            <a:custGeom>
              <a:avLst/>
              <a:gdLst>
                <a:gd name="T0" fmla="*/ 0 w 550"/>
                <a:gd name="T1" fmla="*/ 65 h 39"/>
                <a:gd name="T2" fmla="*/ 588 w 550"/>
                <a:gd name="T3" fmla="*/ 65 h 39"/>
                <a:gd name="T4" fmla="*/ 632 w 550"/>
                <a:gd name="T5" fmla="*/ 0 h 39"/>
                <a:gd name="T6" fmla="*/ 44 w 550"/>
                <a:gd name="T7" fmla="*/ 0 h 39"/>
                <a:gd name="T8" fmla="*/ 0 w 550"/>
                <a:gd name="T9" fmla="*/ 65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39">
                  <a:moveTo>
                    <a:pt x="0" y="38"/>
                  </a:moveTo>
                  <a:lnTo>
                    <a:pt x="511" y="38"/>
                  </a:lnTo>
                  <a:lnTo>
                    <a:pt x="549" y="0"/>
                  </a:lnTo>
                  <a:lnTo>
                    <a:pt x="38" y="0"/>
                  </a:lnTo>
                  <a:lnTo>
                    <a:pt x="0" y="38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5" name="Freeform 69"/>
            <p:cNvSpPr>
              <a:spLocks/>
            </p:cNvSpPr>
            <p:nvPr/>
          </p:nvSpPr>
          <p:spPr bwMode="auto">
            <a:xfrm>
              <a:off x="4861" y="1412"/>
              <a:ext cx="44" cy="189"/>
            </a:xfrm>
            <a:custGeom>
              <a:avLst/>
              <a:gdLst>
                <a:gd name="T0" fmla="*/ 0 w 39"/>
                <a:gd name="T1" fmla="*/ 187 h 112"/>
                <a:gd name="T2" fmla="*/ 0 w 39"/>
                <a:gd name="T3" fmla="*/ 64 h 112"/>
                <a:gd name="T4" fmla="*/ 43 w 39"/>
                <a:gd name="T5" fmla="*/ 0 h 112"/>
                <a:gd name="T6" fmla="*/ 43 w 39"/>
                <a:gd name="T7" fmla="*/ 123 h 112"/>
                <a:gd name="T8" fmla="*/ 0 w 39"/>
                <a:gd name="T9" fmla="*/ 187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12">
                  <a:moveTo>
                    <a:pt x="0" y="111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73"/>
                  </a:lnTo>
                  <a:lnTo>
                    <a:pt x="0" y="111"/>
                  </a:lnTo>
                </a:path>
              </a:pathLst>
            </a:custGeom>
            <a:solidFill>
              <a:srgbClr val="7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6" name="Freeform 70"/>
            <p:cNvSpPr>
              <a:spLocks/>
            </p:cNvSpPr>
            <p:nvPr/>
          </p:nvSpPr>
          <p:spPr bwMode="auto">
            <a:xfrm>
              <a:off x="4861" y="1412"/>
              <a:ext cx="44" cy="189"/>
            </a:xfrm>
            <a:custGeom>
              <a:avLst/>
              <a:gdLst>
                <a:gd name="T0" fmla="*/ 0 w 39"/>
                <a:gd name="T1" fmla="*/ 187 h 112"/>
                <a:gd name="T2" fmla="*/ 0 w 39"/>
                <a:gd name="T3" fmla="*/ 64 h 112"/>
                <a:gd name="T4" fmla="*/ 43 w 39"/>
                <a:gd name="T5" fmla="*/ 0 h 112"/>
                <a:gd name="T6" fmla="*/ 43 w 39"/>
                <a:gd name="T7" fmla="*/ 123 h 112"/>
                <a:gd name="T8" fmla="*/ 0 w 39"/>
                <a:gd name="T9" fmla="*/ 187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112">
                  <a:moveTo>
                    <a:pt x="0" y="111"/>
                  </a:moveTo>
                  <a:lnTo>
                    <a:pt x="0" y="38"/>
                  </a:lnTo>
                  <a:lnTo>
                    <a:pt x="38" y="0"/>
                  </a:lnTo>
                  <a:lnTo>
                    <a:pt x="38" y="73"/>
                  </a:lnTo>
                  <a:lnTo>
                    <a:pt x="0" y="111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7" name="Freeform 71"/>
            <p:cNvSpPr>
              <a:spLocks/>
            </p:cNvSpPr>
            <p:nvPr/>
          </p:nvSpPr>
          <p:spPr bwMode="auto">
            <a:xfrm>
              <a:off x="4272" y="1477"/>
              <a:ext cx="590" cy="124"/>
            </a:xfrm>
            <a:custGeom>
              <a:avLst/>
              <a:gdLst>
                <a:gd name="T0" fmla="*/ 0 w 512"/>
                <a:gd name="T1" fmla="*/ 122 h 74"/>
                <a:gd name="T2" fmla="*/ 589 w 512"/>
                <a:gd name="T3" fmla="*/ 122 h 74"/>
                <a:gd name="T4" fmla="*/ 589 w 512"/>
                <a:gd name="T5" fmla="*/ 0 h 74"/>
                <a:gd name="T6" fmla="*/ 0 w 512"/>
                <a:gd name="T7" fmla="*/ 0 h 74"/>
                <a:gd name="T8" fmla="*/ 0 w 512"/>
                <a:gd name="T9" fmla="*/ 122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74">
                  <a:moveTo>
                    <a:pt x="0" y="73"/>
                  </a:moveTo>
                  <a:lnTo>
                    <a:pt x="511" y="73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73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8" name="Freeform 72"/>
            <p:cNvSpPr>
              <a:spLocks/>
            </p:cNvSpPr>
            <p:nvPr/>
          </p:nvSpPr>
          <p:spPr bwMode="auto">
            <a:xfrm>
              <a:off x="4272" y="1477"/>
              <a:ext cx="590" cy="124"/>
            </a:xfrm>
            <a:custGeom>
              <a:avLst/>
              <a:gdLst>
                <a:gd name="T0" fmla="*/ 0 w 512"/>
                <a:gd name="T1" fmla="*/ 122 h 74"/>
                <a:gd name="T2" fmla="*/ 589 w 512"/>
                <a:gd name="T3" fmla="*/ 122 h 74"/>
                <a:gd name="T4" fmla="*/ 589 w 512"/>
                <a:gd name="T5" fmla="*/ 0 h 74"/>
                <a:gd name="T6" fmla="*/ 0 w 512"/>
                <a:gd name="T7" fmla="*/ 0 h 74"/>
                <a:gd name="T8" fmla="*/ 0 w 512"/>
                <a:gd name="T9" fmla="*/ 122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74">
                  <a:moveTo>
                    <a:pt x="0" y="73"/>
                  </a:moveTo>
                  <a:lnTo>
                    <a:pt x="511" y="73"/>
                  </a:lnTo>
                  <a:lnTo>
                    <a:pt x="511" y="0"/>
                  </a:lnTo>
                  <a:lnTo>
                    <a:pt x="0" y="0"/>
                  </a:lnTo>
                  <a:lnTo>
                    <a:pt x="0" y="73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9" name="Rectangle 73"/>
            <p:cNvSpPr>
              <a:spLocks noChangeArrowheads="1"/>
            </p:cNvSpPr>
            <p:nvPr/>
          </p:nvSpPr>
          <p:spPr bwMode="auto">
            <a:xfrm>
              <a:off x="4974" y="1616"/>
              <a:ext cx="1145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Maintenance - HVAC</a:t>
              </a:r>
            </a:p>
          </p:txBody>
        </p:sp>
        <p:sp>
          <p:nvSpPr>
            <p:cNvPr id="17450" name="Rectangle 74"/>
            <p:cNvSpPr>
              <a:spLocks noChangeArrowheads="1"/>
            </p:cNvSpPr>
            <p:nvPr/>
          </p:nvSpPr>
          <p:spPr bwMode="auto">
            <a:xfrm>
              <a:off x="4974" y="1412"/>
              <a:ext cx="1137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Maintenance - Other</a:t>
              </a:r>
            </a:p>
          </p:txBody>
        </p:sp>
      </p:grpSp>
      <p:sp>
        <p:nvSpPr>
          <p:cNvPr id="107595" name="AutoShape 75" descr="10%"/>
          <p:cNvSpPr>
            <a:spLocks noChangeArrowheads="1"/>
          </p:cNvSpPr>
          <p:nvPr/>
        </p:nvSpPr>
        <p:spPr bwMode="auto">
          <a:xfrm rot="-5409295">
            <a:off x="3736975" y="2513013"/>
            <a:ext cx="2682875" cy="2362200"/>
          </a:xfrm>
          <a:prstGeom prst="triangle">
            <a:avLst>
              <a:gd name="adj" fmla="val 50000"/>
            </a:avLst>
          </a:prstGeom>
          <a:pattFill prst="pct10">
            <a:fgClr>
              <a:schemeClr val="accent1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07596" name="Group 76"/>
          <p:cNvGrpSpPr>
            <a:grpSpLocks/>
          </p:cNvGrpSpPr>
          <p:nvPr/>
        </p:nvGrpSpPr>
        <p:grpSpPr bwMode="auto">
          <a:xfrm>
            <a:off x="3529013" y="2755900"/>
            <a:ext cx="1128712" cy="658813"/>
            <a:chOff x="2408" y="1736"/>
            <a:chExt cx="770" cy="415"/>
          </a:xfrm>
        </p:grpSpPr>
        <p:sp>
          <p:nvSpPr>
            <p:cNvPr id="17433" name="Text Box 77"/>
            <p:cNvSpPr txBox="1">
              <a:spLocks noChangeArrowheads="1"/>
            </p:cNvSpPr>
            <p:nvPr/>
          </p:nvSpPr>
          <p:spPr bwMode="auto">
            <a:xfrm>
              <a:off x="2408" y="1736"/>
              <a:ext cx="770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7620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76200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7620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7620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7620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200" b="1">
                  <a:latin typeface="Times New Roman" pitchFamily="18" charset="0"/>
                </a:rPr>
                <a:t>Property costs</a:t>
              </a:r>
            </a:p>
          </p:txBody>
        </p:sp>
        <p:sp>
          <p:nvSpPr>
            <p:cNvPr id="17434" name="Line 78"/>
            <p:cNvSpPr>
              <a:spLocks noChangeShapeType="1"/>
            </p:cNvSpPr>
            <p:nvPr/>
          </p:nvSpPr>
          <p:spPr bwMode="auto">
            <a:xfrm flipH="1">
              <a:off x="2456" y="1928"/>
              <a:ext cx="50" cy="2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7600" name="Group 80"/>
          <p:cNvGrpSpPr>
            <a:grpSpLocks/>
          </p:cNvGrpSpPr>
          <p:nvPr/>
        </p:nvGrpSpPr>
        <p:grpSpPr bwMode="auto">
          <a:xfrm>
            <a:off x="3814763" y="3659188"/>
            <a:ext cx="1490662" cy="1231900"/>
            <a:chOff x="2603" y="2305"/>
            <a:chExt cx="1018" cy="776"/>
          </a:xfrm>
        </p:grpSpPr>
        <p:sp>
          <p:nvSpPr>
            <p:cNvPr id="17428" name="Rectangle 81"/>
            <p:cNvSpPr>
              <a:spLocks noChangeArrowheads="1"/>
            </p:cNvSpPr>
            <p:nvPr/>
          </p:nvSpPr>
          <p:spPr bwMode="auto">
            <a:xfrm>
              <a:off x="2665" y="2732"/>
              <a:ext cx="956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Operating costs </a:t>
              </a:r>
            </a:p>
          </p:txBody>
        </p:sp>
        <p:sp>
          <p:nvSpPr>
            <p:cNvPr id="17429" name="Rectangle 82"/>
            <p:cNvSpPr>
              <a:spLocks noChangeArrowheads="1"/>
            </p:cNvSpPr>
            <p:nvPr/>
          </p:nvSpPr>
          <p:spPr bwMode="auto">
            <a:xfrm>
              <a:off x="2782" y="2906"/>
              <a:ext cx="708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(&lt;1.5%) p.a.</a:t>
              </a:r>
            </a:p>
          </p:txBody>
        </p:sp>
        <p:sp>
          <p:nvSpPr>
            <p:cNvPr id="17430" name="Line 83"/>
            <p:cNvSpPr>
              <a:spLocks noChangeShapeType="1"/>
            </p:cNvSpPr>
            <p:nvPr/>
          </p:nvSpPr>
          <p:spPr bwMode="auto">
            <a:xfrm flipH="1" flipV="1">
              <a:off x="2603" y="2397"/>
              <a:ext cx="297" cy="4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31" name="Freeform 84"/>
            <p:cNvSpPr>
              <a:spLocks/>
            </p:cNvSpPr>
            <p:nvPr/>
          </p:nvSpPr>
          <p:spPr bwMode="auto">
            <a:xfrm>
              <a:off x="2644" y="2305"/>
              <a:ext cx="1" cy="148"/>
            </a:xfrm>
            <a:custGeom>
              <a:avLst/>
              <a:gdLst>
                <a:gd name="T0" fmla="*/ 0 w 1"/>
                <a:gd name="T1" fmla="*/ 17 h 88"/>
                <a:gd name="T2" fmla="*/ 0 w 1"/>
                <a:gd name="T3" fmla="*/ 0 h 88"/>
                <a:gd name="T4" fmla="*/ 0 w 1"/>
                <a:gd name="T5" fmla="*/ 128 h 88"/>
                <a:gd name="T6" fmla="*/ 0 w 1"/>
                <a:gd name="T7" fmla="*/ 146 h 88"/>
                <a:gd name="T8" fmla="*/ 0 w 1"/>
                <a:gd name="T9" fmla="*/ 17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88">
                  <a:moveTo>
                    <a:pt x="0" y="10"/>
                  </a:moveTo>
                  <a:lnTo>
                    <a:pt x="0" y="0"/>
                  </a:lnTo>
                  <a:lnTo>
                    <a:pt x="0" y="76"/>
                  </a:lnTo>
                  <a:lnTo>
                    <a:pt x="0" y="87"/>
                  </a:lnTo>
                  <a:lnTo>
                    <a:pt x="0" y="10"/>
                  </a:lnTo>
                </a:path>
              </a:pathLst>
            </a:custGeom>
            <a:solidFill>
              <a:srgbClr val="3F7F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2" name="Freeform 85"/>
            <p:cNvSpPr>
              <a:spLocks/>
            </p:cNvSpPr>
            <p:nvPr/>
          </p:nvSpPr>
          <p:spPr bwMode="auto">
            <a:xfrm>
              <a:off x="2644" y="2305"/>
              <a:ext cx="1" cy="148"/>
            </a:xfrm>
            <a:custGeom>
              <a:avLst/>
              <a:gdLst>
                <a:gd name="T0" fmla="*/ 0 w 1"/>
                <a:gd name="T1" fmla="*/ 17 h 88"/>
                <a:gd name="T2" fmla="*/ 0 w 1"/>
                <a:gd name="T3" fmla="*/ 0 h 88"/>
                <a:gd name="T4" fmla="*/ 0 w 1"/>
                <a:gd name="T5" fmla="*/ 128 h 88"/>
                <a:gd name="T6" fmla="*/ 0 w 1"/>
                <a:gd name="T7" fmla="*/ 146 h 88"/>
                <a:gd name="T8" fmla="*/ 0 w 1"/>
                <a:gd name="T9" fmla="*/ 17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88">
                  <a:moveTo>
                    <a:pt x="0" y="10"/>
                  </a:moveTo>
                  <a:lnTo>
                    <a:pt x="0" y="0"/>
                  </a:lnTo>
                  <a:lnTo>
                    <a:pt x="0" y="76"/>
                  </a:lnTo>
                  <a:lnTo>
                    <a:pt x="0" y="87"/>
                  </a:lnTo>
                  <a:lnTo>
                    <a:pt x="0" y="10"/>
                  </a:lnTo>
                </a:path>
              </a:pathLst>
            </a:custGeom>
            <a:noFill/>
            <a:ln w="12700" cap="rnd" cmpd="sng">
              <a:solidFill>
                <a:srgbClr val="2A19A5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7606" name="Rectangle 86"/>
          <p:cNvSpPr>
            <a:spLocks noChangeArrowheads="1"/>
          </p:cNvSpPr>
          <p:nvPr/>
        </p:nvSpPr>
        <p:spPr bwMode="auto">
          <a:xfrm>
            <a:off x="2163763" y="4695825"/>
            <a:ext cx="11699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1">
                <a:solidFill>
                  <a:srgbClr val="000000"/>
                </a:solidFill>
              </a:rPr>
              <a:t>Turnover</a:t>
            </a:r>
          </a:p>
        </p:txBody>
      </p:sp>
      <p:grpSp>
        <p:nvGrpSpPr>
          <p:cNvPr id="107607" name="Group 87"/>
          <p:cNvGrpSpPr>
            <a:grpSpLocks/>
          </p:cNvGrpSpPr>
          <p:nvPr/>
        </p:nvGrpSpPr>
        <p:grpSpPr bwMode="auto">
          <a:xfrm>
            <a:off x="1971675" y="2222500"/>
            <a:ext cx="1663700" cy="758825"/>
            <a:chOff x="1346" y="1400"/>
            <a:chExt cx="1135" cy="478"/>
          </a:xfrm>
        </p:grpSpPr>
        <p:sp>
          <p:nvSpPr>
            <p:cNvPr id="17426" name="Rectangle 88"/>
            <p:cNvSpPr>
              <a:spLocks noChangeArrowheads="1"/>
            </p:cNvSpPr>
            <p:nvPr/>
          </p:nvSpPr>
          <p:spPr bwMode="auto">
            <a:xfrm>
              <a:off x="1346" y="1400"/>
              <a:ext cx="1135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Assets &amp; equipment</a:t>
              </a:r>
            </a:p>
          </p:txBody>
        </p:sp>
        <p:sp>
          <p:nvSpPr>
            <p:cNvPr id="17427" name="Line 89"/>
            <p:cNvSpPr>
              <a:spLocks noChangeShapeType="1"/>
            </p:cNvSpPr>
            <p:nvPr/>
          </p:nvSpPr>
          <p:spPr bwMode="auto">
            <a:xfrm flipH="1">
              <a:off x="2155" y="1655"/>
              <a:ext cx="50" cy="2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7610" name="Group 90"/>
          <p:cNvGrpSpPr>
            <a:grpSpLocks/>
          </p:cNvGrpSpPr>
          <p:nvPr/>
        </p:nvGrpSpPr>
        <p:grpSpPr bwMode="auto">
          <a:xfrm>
            <a:off x="539750" y="4062413"/>
            <a:ext cx="1797050" cy="277812"/>
            <a:chOff x="248" y="2545"/>
            <a:chExt cx="1227" cy="175"/>
          </a:xfrm>
        </p:grpSpPr>
        <p:sp>
          <p:nvSpPr>
            <p:cNvPr id="17424" name="Rectangle 91"/>
            <p:cNvSpPr>
              <a:spLocks noChangeArrowheads="1"/>
            </p:cNvSpPr>
            <p:nvPr/>
          </p:nvSpPr>
          <p:spPr bwMode="auto">
            <a:xfrm>
              <a:off x="248" y="2545"/>
              <a:ext cx="774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US" sz="1200" b="1">
                  <a:solidFill>
                    <a:srgbClr val="000000"/>
                  </a:solidFill>
                </a:rPr>
                <a:t>People costs</a:t>
              </a: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17425" name="Line 92"/>
            <p:cNvSpPr>
              <a:spLocks noChangeShapeType="1"/>
            </p:cNvSpPr>
            <p:nvPr/>
          </p:nvSpPr>
          <p:spPr bwMode="auto">
            <a:xfrm flipV="1">
              <a:off x="985" y="2578"/>
              <a:ext cx="490" cy="1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7422" name="Rectangle 93"/>
          <p:cNvSpPr>
            <a:spLocks noChangeArrowheads="1"/>
          </p:cNvSpPr>
          <p:nvPr/>
        </p:nvSpPr>
        <p:spPr bwMode="auto">
          <a:xfrm>
            <a:off x="1074738" y="5407025"/>
            <a:ext cx="2586037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762000"/>
            <a:r>
              <a:rPr lang="en-GB" sz="1000" b="1"/>
              <a:t>Source: Facilities Economics (BEB Ltd)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  <a:latin typeface="Garamond" pitchFamily="18" charset="0"/>
              </a:rPr>
              <a:t>Premises Costs in Context</a:t>
            </a:r>
            <a:endParaRPr lang="en-GB" b="1" dirty="0">
              <a:solidFill>
                <a:srgbClr val="7030A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988850"/>
      </p:ext>
    </p:extLst>
  </p:cSld>
  <p:clrMapOvr>
    <a:masterClrMapping/>
  </p:clrMapOvr>
  <p:transition advTm="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7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95" grpId="0" animBg="1"/>
      <p:bldP spid="10760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800080"/>
                </a:solidFill>
                <a:latin typeface="Garamond" pitchFamily="18" charset="0"/>
              </a:rPr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Benchmarking definition</a:t>
            </a:r>
          </a:p>
          <a:p>
            <a:pPr eaLnBrk="1" hangingPunct="1"/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Facilities in context</a:t>
            </a:r>
          </a:p>
          <a:p>
            <a:pPr eaLnBrk="1" hangingPunct="1"/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Purpose of benchmarking</a:t>
            </a:r>
          </a:p>
          <a:p>
            <a:pPr eaLnBrk="1" hangingPunct="1"/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Methods of benchmarking</a:t>
            </a:r>
          </a:p>
          <a:p>
            <a:pPr eaLnBrk="1" hangingPunct="1"/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Cost benchmarking</a:t>
            </a:r>
          </a:p>
          <a:p>
            <a:pPr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Value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management of facilities</a:t>
            </a:r>
          </a:p>
        </p:txBody>
      </p:sp>
    </p:spTree>
    <p:extLst>
      <p:ext uri="{BB962C8B-B14F-4D97-AF65-F5344CB8AC3E}">
        <p14:creationId xmlns:p14="http://schemas.microsoft.com/office/powerpoint/2010/main" val="27885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What is Benchmarking?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defTabSz="762000">
              <a:spcBef>
                <a:spcPct val="0"/>
              </a:spcBef>
              <a:buFontTx/>
              <a:buNone/>
              <a:defRPr/>
            </a:pPr>
            <a:endParaRPr lang="en-GB" sz="2000" kern="12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 defTabSz="762000">
              <a:spcBef>
                <a:spcPct val="0"/>
              </a:spcBef>
              <a:buFontTx/>
              <a:buNone/>
              <a:defRPr/>
            </a:pPr>
            <a:endParaRPr lang="en-GB" sz="2000" kern="1200" dirty="0">
              <a:solidFill>
                <a:srgbClr val="000000"/>
              </a:solidFill>
              <a:latin typeface="Arial" charset="0"/>
            </a:endParaRPr>
          </a:p>
          <a:p>
            <a:pPr marL="0" indent="0" algn="ctr" defTabSz="762000">
              <a:spcBef>
                <a:spcPct val="0"/>
              </a:spcBef>
              <a:buFontTx/>
              <a:buNone/>
              <a:defRPr/>
            </a:pPr>
            <a:endParaRPr lang="en-GB" sz="2000" kern="12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 defTabSz="762000">
              <a:spcBef>
                <a:spcPct val="0"/>
              </a:spcBef>
              <a:buFontTx/>
              <a:buNone/>
              <a:defRPr/>
            </a:pPr>
            <a:endParaRPr lang="en-GB" sz="2000" kern="1200" dirty="0">
              <a:solidFill>
                <a:srgbClr val="000000"/>
              </a:solidFill>
              <a:latin typeface="Arial" charset="0"/>
            </a:endParaRPr>
          </a:p>
          <a:p>
            <a:pPr marL="0" indent="0" defTabSz="762000" eaLnBrk="1" hangingPunct="1">
              <a:buFontTx/>
              <a:buNone/>
              <a:defRPr/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         ‘Benchmarking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is the process of comparing a</a:t>
            </a:r>
          </a:p>
          <a:p>
            <a:pPr marL="0" indent="0" defTabSz="762000" eaLnBrk="1" hangingPunct="1">
              <a:buFontTx/>
              <a:buNone/>
              <a:defRPr/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         product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, service, process - indeed any activity or</a:t>
            </a:r>
          </a:p>
          <a:p>
            <a:pPr marL="0" indent="0" defTabSz="762000" eaLnBrk="1" hangingPunct="1">
              <a:buFontTx/>
              <a:buNone/>
              <a:defRPr/>
            </a:pP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         object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- with other samples from </a:t>
            </a:r>
            <a:r>
              <a:rPr lang="en-GB" b="1" dirty="0">
                <a:solidFill>
                  <a:srgbClr val="FF0000"/>
                </a:solidFill>
                <a:latin typeface="Garamond" pitchFamily="18" charset="0"/>
              </a:rPr>
              <a:t>a peer group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,  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      	with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a 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view to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identifying ‘best buy’ or </a:t>
            </a:r>
            <a:endParaRPr lang="en-GB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 marL="0" indent="0" defTabSz="762000" eaLnBrk="1" hangingPunct="1">
              <a:buFontTx/>
              <a:buNone/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 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        ‘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best 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practice’ and targeting </a:t>
            </a: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oneself </a:t>
            </a:r>
            <a:endParaRPr lang="en-GB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 marL="0" indent="0" defTabSz="762000" eaLnBrk="1" hangingPunct="1">
              <a:buFontTx/>
              <a:buNone/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	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 to </a:t>
            </a:r>
            <a:r>
              <a:rPr lang="en-GB" b="1" dirty="0">
                <a:solidFill>
                  <a:srgbClr val="FF0000"/>
                </a:solidFill>
                <a:latin typeface="Garamond" pitchFamily="18" charset="0"/>
              </a:rPr>
              <a:t>emulate </a:t>
            </a:r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it’</a:t>
            </a:r>
          </a:p>
          <a:p>
            <a:pPr marL="0" indent="0" defTabSz="762000" eaLnBrk="1" hangingPunct="1">
              <a:buFontTx/>
              <a:buNone/>
              <a:defRPr/>
            </a:pPr>
            <a:endParaRPr lang="en-GB" sz="2400" b="1" dirty="0">
              <a:solidFill>
                <a:srgbClr val="800080"/>
              </a:solidFill>
              <a:latin typeface="Garamond" pitchFamily="18" charset="0"/>
            </a:endParaRPr>
          </a:p>
          <a:p>
            <a:pPr marL="0" indent="0" algn="ctr" defTabSz="762000">
              <a:spcBef>
                <a:spcPct val="0"/>
              </a:spcBef>
              <a:buFontTx/>
              <a:buNone/>
              <a:defRPr/>
            </a:pPr>
            <a:r>
              <a:rPr lang="en-GB" sz="2000" kern="1200" dirty="0" smtClean="0">
                <a:solidFill>
                  <a:srgbClr val="7030A0"/>
                </a:solidFill>
                <a:latin typeface="Arial" charset="0"/>
              </a:rPr>
              <a:t>                                     (</a:t>
            </a:r>
            <a:r>
              <a:rPr lang="en-GB" sz="1600" i="1" kern="1200" dirty="0" smtClean="0">
                <a:solidFill>
                  <a:srgbClr val="7030A0"/>
                </a:solidFill>
                <a:latin typeface="Arial" charset="0"/>
              </a:rPr>
              <a:t>An Introduction to Benchmarking Facilities – Williams 1992</a:t>
            </a:r>
            <a:r>
              <a:rPr lang="en-GB" sz="2000" kern="1200" dirty="0" smtClean="0">
                <a:solidFill>
                  <a:srgbClr val="7030A0"/>
                </a:solidFill>
                <a:latin typeface="Arial" charset="0"/>
              </a:rPr>
              <a:t>)</a:t>
            </a:r>
          </a:p>
          <a:p>
            <a:pPr eaLnBrk="1" hangingPunct="1">
              <a:defRPr/>
            </a:pPr>
            <a:endParaRPr lang="en-GB" sz="2400" b="1" dirty="0" smtClean="0">
              <a:solidFill>
                <a:srgbClr val="800080"/>
              </a:solidFill>
              <a:latin typeface="Garamond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5148064" y="3259832"/>
            <a:ext cx="2376264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59632" y="4581128"/>
            <a:ext cx="1656184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61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reeform 3"/>
          <p:cNvSpPr>
            <a:spLocks/>
          </p:cNvSpPr>
          <p:nvPr/>
        </p:nvSpPr>
        <p:spPr bwMode="auto">
          <a:xfrm>
            <a:off x="1971675" y="1490663"/>
            <a:ext cx="3398838" cy="3155950"/>
          </a:xfrm>
          <a:custGeom>
            <a:avLst/>
            <a:gdLst>
              <a:gd name="T0" fmla="*/ 3387969 w 2319"/>
              <a:gd name="T1" fmla="*/ 1416050 h 1988"/>
              <a:gd name="T2" fmla="*/ 3344008 w 2319"/>
              <a:gd name="T3" fmla="*/ 1182688 h 1988"/>
              <a:gd name="T4" fmla="*/ 3263412 w 2319"/>
              <a:gd name="T5" fmla="*/ 962025 h 1988"/>
              <a:gd name="T6" fmla="*/ 3150577 w 2319"/>
              <a:gd name="T7" fmla="*/ 758825 h 1988"/>
              <a:gd name="T8" fmla="*/ 3008435 w 2319"/>
              <a:gd name="T9" fmla="*/ 573088 h 1988"/>
              <a:gd name="T10" fmla="*/ 2839915 w 2319"/>
              <a:gd name="T11" fmla="*/ 409575 h 1988"/>
              <a:gd name="T12" fmla="*/ 2647950 w 2319"/>
              <a:gd name="T13" fmla="*/ 268288 h 1988"/>
              <a:gd name="T14" fmla="*/ 2435469 w 2319"/>
              <a:gd name="T15" fmla="*/ 155575 h 1988"/>
              <a:gd name="T16" fmla="*/ 2203939 w 2319"/>
              <a:gd name="T17" fmla="*/ 69850 h 1988"/>
              <a:gd name="T18" fmla="*/ 1956289 w 2319"/>
              <a:gd name="T19" fmla="*/ 17463 h 1988"/>
              <a:gd name="T20" fmla="*/ 1698381 w 2319"/>
              <a:gd name="T21" fmla="*/ 0 h 1988"/>
              <a:gd name="T22" fmla="*/ 1439008 w 2319"/>
              <a:gd name="T23" fmla="*/ 17463 h 1988"/>
              <a:gd name="T24" fmla="*/ 1192823 w 2319"/>
              <a:gd name="T25" fmla="*/ 69850 h 1988"/>
              <a:gd name="T26" fmla="*/ 961292 w 2319"/>
              <a:gd name="T27" fmla="*/ 155575 h 1988"/>
              <a:gd name="T28" fmla="*/ 748812 w 2319"/>
              <a:gd name="T29" fmla="*/ 268288 h 1988"/>
              <a:gd name="T30" fmla="*/ 555381 w 2319"/>
              <a:gd name="T31" fmla="*/ 409575 h 1988"/>
              <a:gd name="T32" fmla="*/ 386862 w 2319"/>
              <a:gd name="T33" fmla="*/ 573088 h 1988"/>
              <a:gd name="T34" fmla="*/ 244719 w 2319"/>
              <a:gd name="T35" fmla="*/ 758825 h 1988"/>
              <a:gd name="T36" fmla="*/ 133350 w 2319"/>
              <a:gd name="T37" fmla="*/ 962025 h 1988"/>
              <a:gd name="T38" fmla="*/ 52754 w 2319"/>
              <a:gd name="T39" fmla="*/ 1182688 h 1988"/>
              <a:gd name="T40" fmla="*/ 7327 w 2319"/>
              <a:gd name="T41" fmla="*/ 1416050 h 1988"/>
              <a:gd name="T42" fmla="*/ 1465 w 2319"/>
              <a:gd name="T43" fmla="*/ 1657350 h 1988"/>
              <a:gd name="T44" fmla="*/ 33704 w 2319"/>
              <a:gd name="T45" fmla="*/ 1893888 h 1988"/>
              <a:gd name="T46" fmla="*/ 102577 w 2319"/>
              <a:gd name="T47" fmla="*/ 2119313 h 1988"/>
              <a:gd name="T48" fmla="*/ 203688 w 2319"/>
              <a:gd name="T49" fmla="*/ 2327275 h 1988"/>
              <a:gd name="T50" fmla="*/ 337038 w 2319"/>
              <a:gd name="T51" fmla="*/ 2519363 h 1988"/>
              <a:gd name="T52" fmla="*/ 496765 w 2319"/>
              <a:gd name="T53" fmla="*/ 2692400 h 1988"/>
              <a:gd name="T54" fmla="*/ 681404 w 2319"/>
              <a:gd name="T55" fmla="*/ 2840038 h 1988"/>
              <a:gd name="T56" fmla="*/ 888023 w 2319"/>
              <a:gd name="T57" fmla="*/ 2962275 h 1988"/>
              <a:gd name="T58" fmla="*/ 1113692 w 2319"/>
              <a:gd name="T59" fmla="*/ 3057525 h 1988"/>
              <a:gd name="T60" fmla="*/ 1355481 w 2319"/>
              <a:gd name="T61" fmla="*/ 3121025 h 1988"/>
              <a:gd name="T62" fmla="*/ 1610458 w 2319"/>
              <a:gd name="T63" fmla="*/ 3151188 h 1988"/>
              <a:gd name="T64" fmla="*/ 1871296 w 2319"/>
              <a:gd name="T65" fmla="*/ 3144838 h 1988"/>
              <a:gd name="T66" fmla="*/ 2123342 w 2319"/>
              <a:gd name="T67" fmla="*/ 3103563 h 1988"/>
              <a:gd name="T68" fmla="*/ 2359269 w 2319"/>
              <a:gd name="T69" fmla="*/ 3028950 h 1988"/>
              <a:gd name="T70" fmla="*/ 2579077 w 2319"/>
              <a:gd name="T71" fmla="*/ 2925763 h 1988"/>
              <a:gd name="T72" fmla="*/ 2778369 w 2319"/>
              <a:gd name="T73" fmla="*/ 2794000 h 1988"/>
              <a:gd name="T74" fmla="*/ 2955681 w 2319"/>
              <a:gd name="T75" fmla="*/ 2636838 h 1988"/>
              <a:gd name="T76" fmla="*/ 3106615 w 2319"/>
              <a:gd name="T77" fmla="*/ 2459038 h 1988"/>
              <a:gd name="T78" fmla="*/ 3229708 w 2319"/>
              <a:gd name="T79" fmla="*/ 2260600 h 1988"/>
              <a:gd name="T80" fmla="*/ 3320562 w 2319"/>
              <a:gd name="T81" fmla="*/ 2044700 h 1988"/>
              <a:gd name="T82" fmla="*/ 3377712 w 2319"/>
              <a:gd name="T83" fmla="*/ 1816100 h 1988"/>
              <a:gd name="T84" fmla="*/ 3396762 w 2319"/>
              <a:gd name="T85" fmla="*/ 1576388 h 19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319" h="1988">
                <a:moveTo>
                  <a:pt x="2318" y="993"/>
                </a:moveTo>
                <a:lnTo>
                  <a:pt x="2317" y="942"/>
                </a:lnTo>
                <a:lnTo>
                  <a:pt x="2312" y="892"/>
                </a:lnTo>
                <a:lnTo>
                  <a:pt x="2305" y="842"/>
                </a:lnTo>
                <a:lnTo>
                  <a:pt x="2295" y="793"/>
                </a:lnTo>
                <a:lnTo>
                  <a:pt x="2282" y="745"/>
                </a:lnTo>
                <a:lnTo>
                  <a:pt x="2266" y="698"/>
                </a:lnTo>
                <a:lnTo>
                  <a:pt x="2248" y="651"/>
                </a:lnTo>
                <a:lnTo>
                  <a:pt x="2227" y="606"/>
                </a:lnTo>
                <a:lnTo>
                  <a:pt x="2204" y="563"/>
                </a:lnTo>
                <a:lnTo>
                  <a:pt x="2178" y="520"/>
                </a:lnTo>
                <a:lnTo>
                  <a:pt x="2150" y="478"/>
                </a:lnTo>
                <a:lnTo>
                  <a:pt x="2120" y="438"/>
                </a:lnTo>
                <a:lnTo>
                  <a:pt x="2088" y="399"/>
                </a:lnTo>
                <a:lnTo>
                  <a:pt x="2053" y="361"/>
                </a:lnTo>
                <a:lnTo>
                  <a:pt x="2017" y="325"/>
                </a:lnTo>
                <a:lnTo>
                  <a:pt x="1979" y="291"/>
                </a:lnTo>
                <a:lnTo>
                  <a:pt x="1938" y="258"/>
                </a:lnTo>
                <a:lnTo>
                  <a:pt x="1896" y="226"/>
                </a:lnTo>
                <a:lnTo>
                  <a:pt x="1852" y="197"/>
                </a:lnTo>
                <a:lnTo>
                  <a:pt x="1807" y="169"/>
                </a:lnTo>
                <a:lnTo>
                  <a:pt x="1760" y="143"/>
                </a:lnTo>
                <a:lnTo>
                  <a:pt x="1711" y="120"/>
                </a:lnTo>
                <a:lnTo>
                  <a:pt x="1662" y="98"/>
                </a:lnTo>
                <a:lnTo>
                  <a:pt x="1610" y="78"/>
                </a:lnTo>
                <a:lnTo>
                  <a:pt x="1557" y="60"/>
                </a:lnTo>
                <a:lnTo>
                  <a:pt x="1504" y="44"/>
                </a:lnTo>
                <a:lnTo>
                  <a:pt x="1449" y="31"/>
                </a:lnTo>
                <a:lnTo>
                  <a:pt x="1393" y="20"/>
                </a:lnTo>
                <a:lnTo>
                  <a:pt x="1335" y="11"/>
                </a:lnTo>
                <a:lnTo>
                  <a:pt x="1277" y="5"/>
                </a:lnTo>
                <a:lnTo>
                  <a:pt x="1219" y="1"/>
                </a:lnTo>
                <a:lnTo>
                  <a:pt x="1159" y="0"/>
                </a:lnTo>
                <a:lnTo>
                  <a:pt x="1099" y="1"/>
                </a:lnTo>
                <a:lnTo>
                  <a:pt x="1040" y="5"/>
                </a:lnTo>
                <a:lnTo>
                  <a:pt x="982" y="11"/>
                </a:lnTo>
                <a:lnTo>
                  <a:pt x="925" y="20"/>
                </a:lnTo>
                <a:lnTo>
                  <a:pt x="869" y="31"/>
                </a:lnTo>
                <a:lnTo>
                  <a:pt x="814" y="44"/>
                </a:lnTo>
                <a:lnTo>
                  <a:pt x="760" y="60"/>
                </a:lnTo>
                <a:lnTo>
                  <a:pt x="708" y="78"/>
                </a:lnTo>
                <a:lnTo>
                  <a:pt x="656" y="98"/>
                </a:lnTo>
                <a:lnTo>
                  <a:pt x="606" y="120"/>
                </a:lnTo>
                <a:lnTo>
                  <a:pt x="558" y="143"/>
                </a:lnTo>
                <a:lnTo>
                  <a:pt x="511" y="169"/>
                </a:lnTo>
                <a:lnTo>
                  <a:pt x="465" y="197"/>
                </a:lnTo>
                <a:lnTo>
                  <a:pt x="421" y="226"/>
                </a:lnTo>
                <a:lnTo>
                  <a:pt x="379" y="258"/>
                </a:lnTo>
                <a:lnTo>
                  <a:pt x="339" y="291"/>
                </a:lnTo>
                <a:lnTo>
                  <a:pt x="301" y="325"/>
                </a:lnTo>
                <a:lnTo>
                  <a:pt x="264" y="361"/>
                </a:lnTo>
                <a:lnTo>
                  <a:pt x="230" y="399"/>
                </a:lnTo>
                <a:lnTo>
                  <a:pt x="198" y="438"/>
                </a:lnTo>
                <a:lnTo>
                  <a:pt x="167" y="478"/>
                </a:lnTo>
                <a:lnTo>
                  <a:pt x="139" y="520"/>
                </a:lnTo>
                <a:lnTo>
                  <a:pt x="114" y="563"/>
                </a:lnTo>
                <a:lnTo>
                  <a:pt x="91" y="606"/>
                </a:lnTo>
                <a:lnTo>
                  <a:pt x="70" y="651"/>
                </a:lnTo>
                <a:lnTo>
                  <a:pt x="52" y="698"/>
                </a:lnTo>
                <a:lnTo>
                  <a:pt x="36" y="745"/>
                </a:lnTo>
                <a:lnTo>
                  <a:pt x="23" y="793"/>
                </a:lnTo>
                <a:lnTo>
                  <a:pt x="13" y="842"/>
                </a:lnTo>
                <a:lnTo>
                  <a:pt x="5" y="892"/>
                </a:lnTo>
                <a:lnTo>
                  <a:pt x="1" y="942"/>
                </a:lnTo>
                <a:lnTo>
                  <a:pt x="0" y="993"/>
                </a:lnTo>
                <a:lnTo>
                  <a:pt x="1" y="1044"/>
                </a:lnTo>
                <a:lnTo>
                  <a:pt x="5" y="1095"/>
                </a:lnTo>
                <a:lnTo>
                  <a:pt x="13" y="1144"/>
                </a:lnTo>
                <a:lnTo>
                  <a:pt x="23" y="1193"/>
                </a:lnTo>
                <a:lnTo>
                  <a:pt x="36" y="1241"/>
                </a:lnTo>
                <a:lnTo>
                  <a:pt x="52" y="1288"/>
                </a:lnTo>
                <a:lnTo>
                  <a:pt x="70" y="1335"/>
                </a:lnTo>
                <a:lnTo>
                  <a:pt x="91" y="1380"/>
                </a:lnTo>
                <a:lnTo>
                  <a:pt x="114" y="1424"/>
                </a:lnTo>
                <a:lnTo>
                  <a:pt x="139" y="1466"/>
                </a:lnTo>
                <a:lnTo>
                  <a:pt x="167" y="1508"/>
                </a:lnTo>
                <a:lnTo>
                  <a:pt x="198" y="1549"/>
                </a:lnTo>
                <a:lnTo>
                  <a:pt x="230" y="1587"/>
                </a:lnTo>
                <a:lnTo>
                  <a:pt x="264" y="1625"/>
                </a:lnTo>
                <a:lnTo>
                  <a:pt x="301" y="1661"/>
                </a:lnTo>
                <a:lnTo>
                  <a:pt x="339" y="1696"/>
                </a:lnTo>
                <a:lnTo>
                  <a:pt x="379" y="1728"/>
                </a:lnTo>
                <a:lnTo>
                  <a:pt x="421" y="1760"/>
                </a:lnTo>
                <a:lnTo>
                  <a:pt x="465" y="1789"/>
                </a:lnTo>
                <a:lnTo>
                  <a:pt x="511" y="1817"/>
                </a:lnTo>
                <a:lnTo>
                  <a:pt x="558" y="1843"/>
                </a:lnTo>
                <a:lnTo>
                  <a:pt x="606" y="1866"/>
                </a:lnTo>
                <a:lnTo>
                  <a:pt x="656" y="1888"/>
                </a:lnTo>
                <a:lnTo>
                  <a:pt x="708" y="1908"/>
                </a:lnTo>
                <a:lnTo>
                  <a:pt x="760" y="1926"/>
                </a:lnTo>
                <a:lnTo>
                  <a:pt x="814" y="1942"/>
                </a:lnTo>
                <a:lnTo>
                  <a:pt x="869" y="1955"/>
                </a:lnTo>
                <a:lnTo>
                  <a:pt x="925" y="1966"/>
                </a:lnTo>
                <a:lnTo>
                  <a:pt x="982" y="1975"/>
                </a:lnTo>
                <a:lnTo>
                  <a:pt x="1040" y="1981"/>
                </a:lnTo>
                <a:lnTo>
                  <a:pt x="1099" y="1985"/>
                </a:lnTo>
                <a:lnTo>
                  <a:pt x="1159" y="1987"/>
                </a:lnTo>
                <a:lnTo>
                  <a:pt x="1219" y="1985"/>
                </a:lnTo>
                <a:lnTo>
                  <a:pt x="1277" y="1981"/>
                </a:lnTo>
                <a:lnTo>
                  <a:pt x="1335" y="1975"/>
                </a:lnTo>
                <a:lnTo>
                  <a:pt x="1393" y="1966"/>
                </a:lnTo>
                <a:lnTo>
                  <a:pt x="1449" y="1955"/>
                </a:lnTo>
                <a:lnTo>
                  <a:pt x="1504" y="1942"/>
                </a:lnTo>
                <a:lnTo>
                  <a:pt x="1557" y="1926"/>
                </a:lnTo>
                <a:lnTo>
                  <a:pt x="1610" y="1908"/>
                </a:lnTo>
                <a:lnTo>
                  <a:pt x="1662" y="1888"/>
                </a:lnTo>
                <a:lnTo>
                  <a:pt x="1711" y="1866"/>
                </a:lnTo>
                <a:lnTo>
                  <a:pt x="1760" y="1843"/>
                </a:lnTo>
                <a:lnTo>
                  <a:pt x="1807" y="1817"/>
                </a:lnTo>
                <a:lnTo>
                  <a:pt x="1852" y="1789"/>
                </a:lnTo>
                <a:lnTo>
                  <a:pt x="1896" y="1760"/>
                </a:lnTo>
                <a:lnTo>
                  <a:pt x="1938" y="1728"/>
                </a:lnTo>
                <a:lnTo>
                  <a:pt x="1979" y="1696"/>
                </a:lnTo>
                <a:lnTo>
                  <a:pt x="2017" y="1661"/>
                </a:lnTo>
                <a:lnTo>
                  <a:pt x="2053" y="1625"/>
                </a:lnTo>
                <a:lnTo>
                  <a:pt x="2088" y="1587"/>
                </a:lnTo>
                <a:lnTo>
                  <a:pt x="2120" y="1549"/>
                </a:lnTo>
                <a:lnTo>
                  <a:pt x="2150" y="1508"/>
                </a:lnTo>
                <a:lnTo>
                  <a:pt x="2178" y="1466"/>
                </a:lnTo>
                <a:lnTo>
                  <a:pt x="2204" y="1424"/>
                </a:lnTo>
                <a:lnTo>
                  <a:pt x="2227" y="1380"/>
                </a:lnTo>
                <a:lnTo>
                  <a:pt x="2248" y="1335"/>
                </a:lnTo>
                <a:lnTo>
                  <a:pt x="2266" y="1288"/>
                </a:lnTo>
                <a:lnTo>
                  <a:pt x="2282" y="1241"/>
                </a:lnTo>
                <a:lnTo>
                  <a:pt x="2295" y="1193"/>
                </a:lnTo>
                <a:lnTo>
                  <a:pt x="2305" y="1144"/>
                </a:lnTo>
                <a:lnTo>
                  <a:pt x="2312" y="1095"/>
                </a:lnTo>
                <a:lnTo>
                  <a:pt x="2317" y="1044"/>
                </a:lnTo>
                <a:lnTo>
                  <a:pt x="2318" y="993"/>
                </a:lnTo>
              </a:path>
            </a:pathLst>
          </a:custGeom>
          <a:solidFill>
            <a:srgbClr val="DFDFDF"/>
          </a:solidFill>
          <a:ln w="12700" cap="rnd" cmpd="sng">
            <a:solidFill>
              <a:srgbClr val="DFDFDF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88" name="Freeform 4"/>
          <p:cNvSpPr>
            <a:spLocks/>
          </p:cNvSpPr>
          <p:nvPr/>
        </p:nvSpPr>
        <p:spPr bwMode="auto">
          <a:xfrm>
            <a:off x="3633788" y="1935163"/>
            <a:ext cx="893762" cy="1320800"/>
          </a:xfrm>
          <a:custGeom>
            <a:avLst/>
            <a:gdLst>
              <a:gd name="T0" fmla="*/ 892420 w 610"/>
              <a:gd name="T1" fmla="*/ 0 h 832"/>
              <a:gd name="T2" fmla="*/ 892420 w 610"/>
              <a:gd name="T3" fmla="*/ 392113 h 832"/>
              <a:gd name="T4" fmla="*/ 0 w 610"/>
              <a:gd name="T5" fmla="*/ 1319213 h 832"/>
              <a:gd name="T6" fmla="*/ 0 w 610"/>
              <a:gd name="T7" fmla="*/ 927100 h 832"/>
              <a:gd name="T8" fmla="*/ 892420 w 610"/>
              <a:gd name="T9" fmla="*/ 0 h 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10" h="832">
                <a:moveTo>
                  <a:pt x="609" y="0"/>
                </a:moveTo>
                <a:lnTo>
                  <a:pt x="609" y="247"/>
                </a:lnTo>
                <a:lnTo>
                  <a:pt x="0" y="831"/>
                </a:lnTo>
                <a:lnTo>
                  <a:pt x="0" y="584"/>
                </a:lnTo>
                <a:lnTo>
                  <a:pt x="609" y="0"/>
                </a:lnTo>
              </a:path>
            </a:pathLst>
          </a:custGeom>
          <a:solidFill>
            <a:srgbClr val="007F7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89" name="Freeform 5"/>
          <p:cNvSpPr>
            <a:spLocks/>
          </p:cNvSpPr>
          <p:nvPr/>
        </p:nvSpPr>
        <p:spPr bwMode="auto">
          <a:xfrm>
            <a:off x="3633788" y="2205038"/>
            <a:ext cx="1204912" cy="1050925"/>
          </a:xfrm>
          <a:custGeom>
            <a:avLst/>
            <a:gdLst>
              <a:gd name="T0" fmla="*/ 1203081 w 822"/>
              <a:gd name="T1" fmla="*/ 0 h 662"/>
              <a:gd name="T2" fmla="*/ 1203081 w 822"/>
              <a:gd name="T3" fmla="*/ 392113 h 662"/>
              <a:gd name="T4" fmla="*/ 0 w 822"/>
              <a:gd name="T5" fmla="*/ 1049338 h 662"/>
              <a:gd name="T6" fmla="*/ 0 w 822"/>
              <a:gd name="T7" fmla="*/ 657225 h 662"/>
              <a:gd name="T8" fmla="*/ 1203081 w 822"/>
              <a:gd name="T9" fmla="*/ 0 h 6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22" h="662">
                <a:moveTo>
                  <a:pt x="821" y="0"/>
                </a:moveTo>
                <a:lnTo>
                  <a:pt x="821" y="247"/>
                </a:lnTo>
                <a:lnTo>
                  <a:pt x="0" y="661"/>
                </a:lnTo>
                <a:lnTo>
                  <a:pt x="0" y="414"/>
                </a:lnTo>
                <a:lnTo>
                  <a:pt x="821" y="0"/>
                </a:lnTo>
              </a:path>
            </a:pathLst>
          </a:custGeom>
          <a:solidFill>
            <a:srgbClr val="7F7F7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0" name="Freeform 6"/>
          <p:cNvSpPr>
            <a:spLocks/>
          </p:cNvSpPr>
          <p:nvPr/>
        </p:nvSpPr>
        <p:spPr bwMode="auto">
          <a:xfrm>
            <a:off x="3633788" y="2205038"/>
            <a:ext cx="1204912" cy="1050925"/>
          </a:xfrm>
          <a:custGeom>
            <a:avLst/>
            <a:gdLst>
              <a:gd name="T0" fmla="*/ 1203081 w 822"/>
              <a:gd name="T1" fmla="*/ 0 h 662"/>
              <a:gd name="T2" fmla="*/ 1203081 w 822"/>
              <a:gd name="T3" fmla="*/ 392113 h 662"/>
              <a:gd name="T4" fmla="*/ 0 w 822"/>
              <a:gd name="T5" fmla="*/ 1049338 h 662"/>
              <a:gd name="T6" fmla="*/ 0 w 822"/>
              <a:gd name="T7" fmla="*/ 657225 h 662"/>
              <a:gd name="T8" fmla="*/ 1203081 w 822"/>
              <a:gd name="T9" fmla="*/ 0 h 6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22" h="662">
                <a:moveTo>
                  <a:pt x="821" y="0"/>
                </a:moveTo>
                <a:lnTo>
                  <a:pt x="821" y="247"/>
                </a:lnTo>
                <a:lnTo>
                  <a:pt x="0" y="661"/>
                </a:lnTo>
                <a:lnTo>
                  <a:pt x="0" y="414"/>
                </a:lnTo>
                <a:lnTo>
                  <a:pt x="82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4141788" y="2347913"/>
            <a:ext cx="1393825" cy="715962"/>
          </a:xfrm>
          <a:custGeom>
            <a:avLst/>
            <a:gdLst>
              <a:gd name="T0" fmla="*/ 1393581 w 952"/>
              <a:gd name="T1" fmla="*/ 0 h 451"/>
              <a:gd name="T2" fmla="*/ 1393581 w 952"/>
              <a:gd name="T3" fmla="*/ 390525 h 451"/>
              <a:gd name="T4" fmla="*/ 0 w 952"/>
              <a:gd name="T5" fmla="*/ 714375 h 451"/>
              <a:gd name="T6" fmla="*/ 0 w 952"/>
              <a:gd name="T7" fmla="*/ 322262 h 451"/>
              <a:gd name="T8" fmla="*/ 1393581 w 952"/>
              <a:gd name="T9" fmla="*/ 0 h 4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2" h="451">
                <a:moveTo>
                  <a:pt x="951" y="0"/>
                </a:moveTo>
                <a:lnTo>
                  <a:pt x="951" y="246"/>
                </a:lnTo>
                <a:lnTo>
                  <a:pt x="0" y="450"/>
                </a:lnTo>
                <a:lnTo>
                  <a:pt x="0" y="203"/>
                </a:lnTo>
                <a:lnTo>
                  <a:pt x="951" y="0"/>
                </a:lnTo>
              </a:path>
            </a:pathLst>
          </a:custGeom>
          <a:solidFill>
            <a:srgbClr val="7F007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4141788" y="2347913"/>
            <a:ext cx="1393825" cy="715962"/>
          </a:xfrm>
          <a:custGeom>
            <a:avLst/>
            <a:gdLst>
              <a:gd name="T0" fmla="*/ 1393581 w 952"/>
              <a:gd name="T1" fmla="*/ 0 h 451"/>
              <a:gd name="T2" fmla="*/ 1393581 w 952"/>
              <a:gd name="T3" fmla="*/ 390525 h 451"/>
              <a:gd name="T4" fmla="*/ 0 w 952"/>
              <a:gd name="T5" fmla="*/ 714375 h 451"/>
              <a:gd name="T6" fmla="*/ 0 w 952"/>
              <a:gd name="T7" fmla="*/ 322262 h 451"/>
              <a:gd name="T8" fmla="*/ 1393581 w 952"/>
              <a:gd name="T9" fmla="*/ 0 h 4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2" h="451">
                <a:moveTo>
                  <a:pt x="951" y="0"/>
                </a:moveTo>
                <a:lnTo>
                  <a:pt x="951" y="246"/>
                </a:lnTo>
                <a:lnTo>
                  <a:pt x="0" y="450"/>
                </a:lnTo>
                <a:lnTo>
                  <a:pt x="0" y="203"/>
                </a:lnTo>
                <a:lnTo>
                  <a:pt x="951" y="0"/>
                </a:lnTo>
              </a:path>
            </a:pathLst>
          </a:custGeom>
          <a:noFill/>
          <a:ln w="12700" cap="rnd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4264025" y="2798763"/>
            <a:ext cx="1450975" cy="436562"/>
          </a:xfrm>
          <a:custGeom>
            <a:avLst/>
            <a:gdLst>
              <a:gd name="T0" fmla="*/ 1449266 w 990"/>
              <a:gd name="T1" fmla="*/ 42862 h 275"/>
              <a:gd name="T2" fmla="*/ 1449266 w 990"/>
              <a:gd name="T3" fmla="*/ 434975 h 275"/>
              <a:gd name="T4" fmla="*/ 0 w 990"/>
              <a:gd name="T5" fmla="*/ 392112 h 275"/>
              <a:gd name="T6" fmla="*/ 0 w 990"/>
              <a:gd name="T7" fmla="*/ 0 h 275"/>
              <a:gd name="T8" fmla="*/ 1449266 w 990"/>
              <a:gd name="T9" fmla="*/ 42862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90" h="275">
                <a:moveTo>
                  <a:pt x="989" y="27"/>
                </a:moveTo>
                <a:lnTo>
                  <a:pt x="989" y="274"/>
                </a:lnTo>
                <a:lnTo>
                  <a:pt x="0" y="247"/>
                </a:lnTo>
                <a:lnTo>
                  <a:pt x="0" y="0"/>
                </a:lnTo>
                <a:lnTo>
                  <a:pt x="989" y="27"/>
                </a:lnTo>
              </a:path>
            </a:pathLst>
          </a:custGeom>
          <a:solidFill>
            <a:srgbClr val="CCCC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5713413" y="2798763"/>
            <a:ext cx="25400" cy="436562"/>
          </a:xfrm>
          <a:custGeom>
            <a:avLst/>
            <a:gdLst>
              <a:gd name="T0" fmla="*/ 0 w 17"/>
              <a:gd name="T1" fmla="*/ 42862 h 275"/>
              <a:gd name="T2" fmla="*/ 23446 w 17"/>
              <a:gd name="T3" fmla="*/ 0 h 275"/>
              <a:gd name="T4" fmla="*/ 23446 w 17"/>
              <a:gd name="T5" fmla="*/ 392112 h 275"/>
              <a:gd name="T6" fmla="*/ 0 w 17"/>
              <a:gd name="T7" fmla="*/ 434975 h 275"/>
              <a:gd name="T8" fmla="*/ 0 w 17"/>
              <a:gd name="T9" fmla="*/ 42862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" h="275">
                <a:moveTo>
                  <a:pt x="0" y="27"/>
                </a:moveTo>
                <a:lnTo>
                  <a:pt x="16" y="0"/>
                </a:lnTo>
                <a:lnTo>
                  <a:pt x="16" y="247"/>
                </a:lnTo>
                <a:lnTo>
                  <a:pt x="0" y="274"/>
                </a:lnTo>
                <a:lnTo>
                  <a:pt x="0" y="27"/>
                </a:lnTo>
              </a:path>
            </a:pathLst>
          </a:custGeom>
          <a:solidFill>
            <a:srgbClr val="000054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4248150" y="2959100"/>
            <a:ext cx="1363663" cy="795338"/>
          </a:xfrm>
          <a:custGeom>
            <a:avLst/>
            <a:gdLst>
              <a:gd name="T0" fmla="*/ 1362808 w 931"/>
              <a:gd name="T1" fmla="*/ 401638 h 501"/>
              <a:gd name="T2" fmla="*/ 1362808 w 931"/>
              <a:gd name="T3" fmla="*/ 793750 h 501"/>
              <a:gd name="T4" fmla="*/ 0 w 931"/>
              <a:gd name="T5" fmla="*/ 392113 h 501"/>
              <a:gd name="T6" fmla="*/ 0 w 931"/>
              <a:gd name="T7" fmla="*/ 0 h 501"/>
              <a:gd name="T8" fmla="*/ 1362808 w 931"/>
              <a:gd name="T9" fmla="*/ 401638 h 5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31" h="501">
                <a:moveTo>
                  <a:pt x="930" y="253"/>
                </a:moveTo>
                <a:lnTo>
                  <a:pt x="930" y="500"/>
                </a:lnTo>
                <a:lnTo>
                  <a:pt x="0" y="247"/>
                </a:lnTo>
                <a:lnTo>
                  <a:pt x="0" y="0"/>
                </a:lnTo>
                <a:lnTo>
                  <a:pt x="930" y="253"/>
                </a:lnTo>
              </a:path>
            </a:pathLst>
          </a:custGeom>
          <a:solidFill>
            <a:srgbClr val="007F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5608638" y="3001963"/>
            <a:ext cx="90487" cy="760412"/>
          </a:xfrm>
          <a:custGeom>
            <a:avLst/>
            <a:gdLst>
              <a:gd name="T0" fmla="*/ 0 w 62"/>
              <a:gd name="T1" fmla="*/ 366712 h 479"/>
              <a:gd name="T2" fmla="*/ 35169 w 62"/>
              <a:gd name="T3" fmla="*/ 279400 h 479"/>
              <a:gd name="T4" fmla="*/ 61546 w 62"/>
              <a:gd name="T5" fmla="*/ 188912 h 479"/>
              <a:gd name="T6" fmla="*/ 79131 w 62"/>
              <a:gd name="T7" fmla="*/ 95250 h 479"/>
              <a:gd name="T8" fmla="*/ 89389 w 62"/>
              <a:gd name="T9" fmla="*/ 0 h 479"/>
              <a:gd name="T10" fmla="*/ 89389 w 62"/>
              <a:gd name="T11" fmla="*/ 392112 h 479"/>
              <a:gd name="T12" fmla="*/ 79131 w 62"/>
              <a:gd name="T13" fmla="*/ 487362 h 479"/>
              <a:gd name="T14" fmla="*/ 61546 w 62"/>
              <a:gd name="T15" fmla="*/ 581025 h 479"/>
              <a:gd name="T16" fmla="*/ 35169 w 62"/>
              <a:gd name="T17" fmla="*/ 671512 h 479"/>
              <a:gd name="T18" fmla="*/ 0 w 62"/>
              <a:gd name="T19" fmla="*/ 758825 h 479"/>
              <a:gd name="T20" fmla="*/ 0 w 62"/>
              <a:gd name="T21" fmla="*/ 366712 h 4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2" h="479">
                <a:moveTo>
                  <a:pt x="0" y="231"/>
                </a:moveTo>
                <a:lnTo>
                  <a:pt x="24" y="176"/>
                </a:lnTo>
                <a:lnTo>
                  <a:pt x="42" y="119"/>
                </a:lnTo>
                <a:lnTo>
                  <a:pt x="54" y="60"/>
                </a:lnTo>
                <a:lnTo>
                  <a:pt x="61" y="0"/>
                </a:lnTo>
                <a:lnTo>
                  <a:pt x="61" y="247"/>
                </a:lnTo>
                <a:lnTo>
                  <a:pt x="54" y="307"/>
                </a:lnTo>
                <a:lnTo>
                  <a:pt x="42" y="366"/>
                </a:lnTo>
                <a:lnTo>
                  <a:pt x="24" y="423"/>
                </a:lnTo>
                <a:lnTo>
                  <a:pt x="0" y="478"/>
                </a:lnTo>
                <a:lnTo>
                  <a:pt x="0" y="231"/>
                </a:lnTo>
              </a:path>
            </a:pathLst>
          </a:custGeom>
          <a:solidFill>
            <a:srgbClr val="007F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Freeform 13"/>
          <p:cNvSpPr>
            <a:spLocks/>
          </p:cNvSpPr>
          <p:nvPr/>
        </p:nvSpPr>
        <p:spPr bwMode="auto">
          <a:xfrm>
            <a:off x="5608638" y="3001963"/>
            <a:ext cx="90487" cy="760412"/>
          </a:xfrm>
          <a:custGeom>
            <a:avLst/>
            <a:gdLst>
              <a:gd name="T0" fmla="*/ 89389 w 62"/>
              <a:gd name="T1" fmla="*/ 0 h 479"/>
              <a:gd name="T2" fmla="*/ 79131 w 62"/>
              <a:gd name="T3" fmla="*/ 95250 h 479"/>
              <a:gd name="T4" fmla="*/ 61546 w 62"/>
              <a:gd name="T5" fmla="*/ 188912 h 479"/>
              <a:gd name="T6" fmla="*/ 35169 w 62"/>
              <a:gd name="T7" fmla="*/ 279400 h 479"/>
              <a:gd name="T8" fmla="*/ 0 w 62"/>
              <a:gd name="T9" fmla="*/ 366712 h 479"/>
              <a:gd name="T10" fmla="*/ 0 w 62"/>
              <a:gd name="T11" fmla="*/ 758825 h 479"/>
              <a:gd name="T12" fmla="*/ 35169 w 62"/>
              <a:gd name="T13" fmla="*/ 671512 h 479"/>
              <a:gd name="T14" fmla="*/ 61546 w 62"/>
              <a:gd name="T15" fmla="*/ 581025 h 479"/>
              <a:gd name="T16" fmla="*/ 79131 w 62"/>
              <a:gd name="T17" fmla="*/ 487362 h 479"/>
              <a:gd name="T18" fmla="*/ 89389 w 62"/>
              <a:gd name="T19" fmla="*/ 392112 h 479"/>
              <a:gd name="T20" fmla="*/ 89389 w 62"/>
              <a:gd name="T21" fmla="*/ 0 h 47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2" h="479">
                <a:moveTo>
                  <a:pt x="61" y="0"/>
                </a:moveTo>
                <a:lnTo>
                  <a:pt x="54" y="60"/>
                </a:lnTo>
                <a:lnTo>
                  <a:pt x="42" y="119"/>
                </a:lnTo>
                <a:lnTo>
                  <a:pt x="24" y="176"/>
                </a:lnTo>
                <a:lnTo>
                  <a:pt x="0" y="231"/>
                </a:lnTo>
                <a:lnTo>
                  <a:pt x="0" y="478"/>
                </a:lnTo>
                <a:lnTo>
                  <a:pt x="24" y="423"/>
                </a:lnTo>
                <a:lnTo>
                  <a:pt x="42" y="366"/>
                </a:lnTo>
                <a:lnTo>
                  <a:pt x="54" y="307"/>
                </a:lnTo>
                <a:lnTo>
                  <a:pt x="61" y="247"/>
                </a:lnTo>
                <a:lnTo>
                  <a:pt x="61" y="0"/>
                </a:lnTo>
              </a:path>
            </a:pathLst>
          </a:custGeom>
          <a:solidFill>
            <a:srgbClr val="007F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>
            <a:off x="2182813" y="2862263"/>
            <a:ext cx="2813050" cy="1570037"/>
          </a:xfrm>
          <a:custGeom>
            <a:avLst/>
            <a:gdLst>
              <a:gd name="T0" fmla="*/ 2766647 w 1919"/>
              <a:gd name="T1" fmla="*/ 492125 h 989"/>
              <a:gd name="T2" fmla="*/ 2661139 w 1919"/>
              <a:gd name="T3" fmla="*/ 646112 h 989"/>
              <a:gd name="T4" fmla="*/ 2529255 w 1919"/>
              <a:gd name="T5" fmla="*/ 785812 h 989"/>
              <a:gd name="T6" fmla="*/ 2372458 w 1919"/>
              <a:gd name="T7" fmla="*/ 906462 h 989"/>
              <a:gd name="T8" fmla="*/ 2195147 w 1919"/>
              <a:gd name="T9" fmla="*/ 1008062 h 989"/>
              <a:gd name="T10" fmla="*/ 2000251 w 1919"/>
              <a:gd name="T11" fmla="*/ 1087437 h 989"/>
              <a:gd name="T12" fmla="*/ 1789235 w 1919"/>
              <a:gd name="T13" fmla="*/ 1143000 h 989"/>
              <a:gd name="T14" fmla="*/ 1566497 w 1919"/>
              <a:gd name="T15" fmla="*/ 1171575 h 989"/>
              <a:gd name="T16" fmla="*/ 1302727 w 1919"/>
              <a:gd name="T17" fmla="*/ 1169987 h 989"/>
              <a:gd name="T18" fmla="*/ 1019908 w 1919"/>
              <a:gd name="T19" fmla="*/ 1122362 h 989"/>
              <a:gd name="T20" fmla="*/ 759069 w 1919"/>
              <a:gd name="T21" fmla="*/ 1033462 h 989"/>
              <a:gd name="T22" fmla="*/ 527539 w 1919"/>
              <a:gd name="T23" fmla="*/ 906462 h 989"/>
              <a:gd name="T24" fmla="*/ 331177 w 1919"/>
              <a:gd name="T25" fmla="*/ 747712 h 989"/>
              <a:gd name="T26" fmla="*/ 175846 w 1919"/>
              <a:gd name="T27" fmla="*/ 560387 h 989"/>
              <a:gd name="T28" fmla="*/ 65942 w 1919"/>
              <a:gd name="T29" fmla="*/ 349250 h 989"/>
              <a:gd name="T30" fmla="*/ 7327 w 1919"/>
              <a:gd name="T31" fmla="*/ 120650 h 989"/>
              <a:gd name="T32" fmla="*/ 0 w 1919"/>
              <a:gd name="T33" fmla="*/ 392112 h 989"/>
              <a:gd name="T34" fmla="*/ 29308 w 1919"/>
              <a:gd name="T35" fmla="*/ 628650 h 989"/>
              <a:gd name="T36" fmla="*/ 114300 w 1919"/>
              <a:gd name="T37" fmla="*/ 849312 h 989"/>
              <a:gd name="T38" fmla="*/ 247650 w 1919"/>
              <a:gd name="T39" fmla="*/ 1049337 h 989"/>
              <a:gd name="T40" fmla="*/ 424962 w 1919"/>
              <a:gd name="T41" fmla="*/ 1222375 h 989"/>
              <a:gd name="T42" fmla="*/ 640373 w 1919"/>
              <a:gd name="T43" fmla="*/ 1366837 h 989"/>
              <a:gd name="T44" fmla="*/ 885093 w 1919"/>
              <a:gd name="T45" fmla="*/ 1474787 h 989"/>
              <a:gd name="T46" fmla="*/ 1157654 w 1919"/>
              <a:gd name="T47" fmla="*/ 1543050 h 989"/>
              <a:gd name="T48" fmla="*/ 1450731 w 1919"/>
              <a:gd name="T49" fmla="*/ 1568450 h 989"/>
              <a:gd name="T50" fmla="*/ 1679331 w 1919"/>
              <a:gd name="T51" fmla="*/ 1552575 h 989"/>
              <a:gd name="T52" fmla="*/ 1896208 w 1919"/>
              <a:gd name="T53" fmla="*/ 1511300 h 989"/>
              <a:gd name="T54" fmla="*/ 2099897 w 1919"/>
              <a:gd name="T55" fmla="*/ 1443037 h 989"/>
              <a:gd name="T56" fmla="*/ 2287466 w 1919"/>
              <a:gd name="T57" fmla="*/ 1352550 h 989"/>
              <a:gd name="T58" fmla="*/ 2453055 w 1919"/>
              <a:gd name="T59" fmla="*/ 1241425 h 989"/>
              <a:gd name="T60" fmla="*/ 2598128 w 1919"/>
              <a:gd name="T61" fmla="*/ 1109662 h 989"/>
              <a:gd name="T62" fmla="*/ 2718289 w 1919"/>
              <a:gd name="T63" fmla="*/ 963612 h 989"/>
              <a:gd name="T64" fmla="*/ 2810609 w 1919"/>
              <a:gd name="T65" fmla="*/ 801687 h 98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919" h="989">
                <a:moveTo>
                  <a:pt x="1918" y="258"/>
                </a:moveTo>
                <a:lnTo>
                  <a:pt x="1888" y="310"/>
                </a:lnTo>
                <a:lnTo>
                  <a:pt x="1855" y="360"/>
                </a:lnTo>
                <a:lnTo>
                  <a:pt x="1816" y="407"/>
                </a:lnTo>
                <a:lnTo>
                  <a:pt x="1773" y="452"/>
                </a:lnTo>
                <a:lnTo>
                  <a:pt x="1726" y="495"/>
                </a:lnTo>
                <a:lnTo>
                  <a:pt x="1674" y="535"/>
                </a:lnTo>
                <a:lnTo>
                  <a:pt x="1619" y="571"/>
                </a:lnTo>
                <a:lnTo>
                  <a:pt x="1561" y="605"/>
                </a:lnTo>
                <a:lnTo>
                  <a:pt x="1498" y="635"/>
                </a:lnTo>
                <a:lnTo>
                  <a:pt x="1433" y="662"/>
                </a:lnTo>
                <a:lnTo>
                  <a:pt x="1365" y="685"/>
                </a:lnTo>
                <a:lnTo>
                  <a:pt x="1294" y="705"/>
                </a:lnTo>
                <a:lnTo>
                  <a:pt x="1221" y="720"/>
                </a:lnTo>
                <a:lnTo>
                  <a:pt x="1146" y="731"/>
                </a:lnTo>
                <a:lnTo>
                  <a:pt x="1069" y="738"/>
                </a:lnTo>
                <a:lnTo>
                  <a:pt x="990" y="741"/>
                </a:lnTo>
                <a:lnTo>
                  <a:pt x="889" y="737"/>
                </a:lnTo>
                <a:lnTo>
                  <a:pt x="790" y="725"/>
                </a:lnTo>
                <a:lnTo>
                  <a:pt x="696" y="707"/>
                </a:lnTo>
                <a:lnTo>
                  <a:pt x="604" y="682"/>
                </a:lnTo>
                <a:lnTo>
                  <a:pt x="518" y="651"/>
                </a:lnTo>
                <a:lnTo>
                  <a:pt x="437" y="614"/>
                </a:lnTo>
                <a:lnTo>
                  <a:pt x="360" y="571"/>
                </a:lnTo>
                <a:lnTo>
                  <a:pt x="290" y="523"/>
                </a:lnTo>
                <a:lnTo>
                  <a:pt x="226" y="471"/>
                </a:lnTo>
                <a:lnTo>
                  <a:pt x="169" y="414"/>
                </a:lnTo>
                <a:lnTo>
                  <a:pt x="120" y="353"/>
                </a:lnTo>
                <a:lnTo>
                  <a:pt x="78" y="288"/>
                </a:lnTo>
                <a:lnTo>
                  <a:pt x="45" y="220"/>
                </a:lnTo>
                <a:lnTo>
                  <a:pt x="20" y="149"/>
                </a:lnTo>
                <a:lnTo>
                  <a:pt x="5" y="76"/>
                </a:lnTo>
                <a:lnTo>
                  <a:pt x="0" y="0"/>
                </a:lnTo>
                <a:lnTo>
                  <a:pt x="0" y="247"/>
                </a:lnTo>
                <a:lnTo>
                  <a:pt x="5" y="322"/>
                </a:lnTo>
                <a:lnTo>
                  <a:pt x="20" y="396"/>
                </a:lnTo>
                <a:lnTo>
                  <a:pt x="45" y="467"/>
                </a:lnTo>
                <a:lnTo>
                  <a:pt x="78" y="535"/>
                </a:lnTo>
                <a:lnTo>
                  <a:pt x="120" y="600"/>
                </a:lnTo>
                <a:lnTo>
                  <a:pt x="169" y="661"/>
                </a:lnTo>
                <a:lnTo>
                  <a:pt x="226" y="718"/>
                </a:lnTo>
                <a:lnTo>
                  <a:pt x="290" y="770"/>
                </a:lnTo>
                <a:lnTo>
                  <a:pt x="360" y="818"/>
                </a:lnTo>
                <a:lnTo>
                  <a:pt x="437" y="861"/>
                </a:lnTo>
                <a:lnTo>
                  <a:pt x="518" y="898"/>
                </a:lnTo>
                <a:lnTo>
                  <a:pt x="604" y="929"/>
                </a:lnTo>
                <a:lnTo>
                  <a:pt x="696" y="954"/>
                </a:lnTo>
                <a:lnTo>
                  <a:pt x="790" y="972"/>
                </a:lnTo>
                <a:lnTo>
                  <a:pt x="889" y="984"/>
                </a:lnTo>
                <a:lnTo>
                  <a:pt x="990" y="988"/>
                </a:lnTo>
                <a:lnTo>
                  <a:pt x="1069" y="985"/>
                </a:lnTo>
                <a:lnTo>
                  <a:pt x="1146" y="978"/>
                </a:lnTo>
                <a:lnTo>
                  <a:pt x="1221" y="967"/>
                </a:lnTo>
                <a:lnTo>
                  <a:pt x="1294" y="952"/>
                </a:lnTo>
                <a:lnTo>
                  <a:pt x="1365" y="932"/>
                </a:lnTo>
                <a:lnTo>
                  <a:pt x="1433" y="909"/>
                </a:lnTo>
                <a:lnTo>
                  <a:pt x="1498" y="882"/>
                </a:lnTo>
                <a:lnTo>
                  <a:pt x="1561" y="852"/>
                </a:lnTo>
                <a:lnTo>
                  <a:pt x="1619" y="818"/>
                </a:lnTo>
                <a:lnTo>
                  <a:pt x="1674" y="782"/>
                </a:lnTo>
                <a:lnTo>
                  <a:pt x="1726" y="742"/>
                </a:lnTo>
                <a:lnTo>
                  <a:pt x="1773" y="699"/>
                </a:lnTo>
                <a:lnTo>
                  <a:pt x="1816" y="654"/>
                </a:lnTo>
                <a:lnTo>
                  <a:pt x="1855" y="607"/>
                </a:lnTo>
                <a:lnTo>
                  <a:pt x="1888" y="557"/>
                </a:lnTo>
                <a:lnTo>
                  <a:pt x="1918" y="505"/>
                </a:lnTo>
                <a:lnTo>
                  <a:pt x="1918" y="258"/>
                </a:lnTo>
              </a:path>
            </a:pathLst>
          </a:custGeom>
          <a:solidFill>
            <a:srgbClr val="007F7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9" name="Freeform 15"/>
          <p:cNvSpPr>
            <a:spLocks/>
          </p:cNvSpPr>
          <p:nvPr/>
        </p:nvSpPr>
        <p:spPr bwMode="auto">
          <a:xfrm>
            <a:off x="2143125" y="1731963"/>
            <a:ext cx="2813050" cy="2354262"/>
          </a:xfrm>
          <a:custGeom>
            <a:avLst/>
            <a:gdLst>
              <a:gd name="T0" fmla="*/ 2346081 w 1919"/>
              <a:gd name="T1" fmla="*/ 250825 h 1483"/>
              <a:gd name="T2" fmla="*/ 2250831 w 1919"/>
              <a:gd name="T3" fmla="*/ 195262 h 1483"/>
              <a:gd name="T4" fmla="*/ 2149719 w 1919"/>
              <a:gd name="T5" fmla="*/ 146050 h 1483"/>
              <a:gd name="T6" fmla="*/ 2042746 w 1919"/>
              <a:gd name="T7" fmla="*/ 103187 h 1483"/>
              <a:gd name="T8" fmla="*/ 1932842 w 1919"/>
              <a:gd name="T9" fmla="*/ 66675 h 1483"/>
              <a:gd name="T10" fmla="*/ 1817077 w 1919"/>
              <a:gd name="T11" fmla="*/ 38100 h 1483"/>
              <a:gd name="T12" fmla="*/ 1698381 w 1919"/>
              <a:gd name="T13" fmla="*/ 15875 h 1483"/>
              <a:gd name="T14" fmla="*/ 1576754 w 1919"/>
              <a:gd name="T15" fmla="*/ 4762 h 1483"/>
              <a:gd name="T16" fmla="*/ 1450731 w 1919"/>
              <a:gd name="T17" fmla="*/ 0 h 1483"/>
              <a:gd name="T18" fmla="*/ 1302727 w 1919"/>
              <a:gd name="T19" fmla="*/ 6350 h 1483"/>
              <a:gd name="T20" fmla="*/ 1157654 w 1919"/>
              <a:gd name="T21" fmla="*/ 23812 h 1483"/>
              <a:gd name="T22" fmla="*/ 1019908 w 1919"/>
              <a:gd name="T23" fmla="*/ 52387 h 1483"/>
              <a:gd name="T24" fmla="*/ 885092 w 1919"/>
              <a:gd name="T25" fmla="*/ 92075 h 1483"/>
              <a:gd name="T26" fmla="*/ 759069 w 1919"/>
              <a:gd name="T27" fmla="*/ 141287 h 1483"/>
              <a:gd name="T28" fmla="*/ 640373 w 1919"/>
              <a:gd name="T29" fmla="*/ 200025 h 1483"/>
              <a:gd name="T30" fmla="*/ 527538 w 1919"/>
              <a:gd name="T31" fmla="*/ 268287 h 1483"/>
              <a:gd name="T32" fmla="*/ 424962 w 1919"/>
              <a:gd name="T33" fmla="*/ 344487 h 1483"/>
              <a:gd name="T34" fmla="*/ 331177 w 1919"/>
              <a:gd name="T35" fmla="*/ 428625 h 1483"/>
              <a:gd name="T36" fmla="*/ 247650 w 1919"/>
              <a:gd name="T37" fmla="*/ 517525 h 1483"/>
              <a:gd name="T38" fmla="*/ 175846 w 1919"/>
              <a:gd name="T39" fmla="*/ 614362 h 1483"/>
              <a:gd name="T40" fmla="*/ 114300 w 1919"/>
              <a:gd name="T41" fmla="*/ 717550 h 1483"/>
              <a:gd name="T42" fmla="*/ 65942 w 1919"/>
              <a:gd name="T43" fmla="*/ 825500 h 1483"/>
              <a:gd name="T44" fmla="*/ 29308 w 1919"/>
              <a:gd name="T45" fmla="*/ 939800 h 1483"/>
              <a:gd name="T46" fmla="*/ 7327 w 1919"/>
              <a:gd name="T47" fmla="*/ 1055687 h 1483"/>
              <a:gd name="T48" fmla="*/ 0 w 1919"/>
              <a:gd name="T49" fmla="*/ 1176337 h 1483"/>
              <a:gd name="T50" fmla="*/ 7327 w 1919"/>
              <a:gd name="T51" fmla="*/ 1296987 h 1483"/>
              <a:gd name="T52" fmla="*/ 29308 w 1919"/>
              <a:gd name="T53" fmla="*/ 1412875 h 1483"/>
              <a:gd name="T54" fmla="*/ 65942 w 1919"/>
              <a:gd name="T55" fmla="*/ 1525587 h 1483"/>
              <a:gd name="T56" fmla="*/ 114300 w 1919"/>
              <a:gd name="T57" fmla="*/ 1633537 h 1483"/>
              <a:gd name="T58" fmla="*/ 175846 w 1919"/>
              <a:gd name="T59" fmla="*/ 1736725 h 1483"/>
              <a:gd name="T60" fmla="*/ 247650 w 1919"/>
              <a:gd name="T61" fmla="*/ 1833562 h 1483"/>
              <a:gd name="T62" fmla="*/ 331177 w 1919"/>
              <a:gd name="T63" fmla="*/ 1924050 h 1483"/>
              <a:gd name="T64" fmla="*/ 424962 w 1919"/>
              <a:gd name="T65" fmla="*/ 2006600 h 1483"/>
              <a:gd name="T66" fmla="*/ 527538 w 1919"/>
              <a:gd name="T67" fmla="*/ 2082800 h 1483"/>
              <a:gd name="T68" fmla="*/ 640373 w 1919"/>
              <a:gd name="T69" fmla="*/ 2151062 h 1483"/>
              <a:gd name="T70" fmla="*/ 759069 w 1919"/>
              <a:gd name="T71" fmla="*/ 2209800 h 1483"/>
              <a:gd name="T72" fmla="*/ 885092 w 1919"/>
              <a:gd name="T73" fmla="*/ 2259012 h 1483"/>
              <a:gd name="T74" fmla="*/ 1019908 w 1919"/>
              <a:gd name="T75" fmla="*/ 2298700 h 1483"/>
              <a:gd name="T76" fmla="*/ 1157654 w 1919"/>
              <a:gd name="T77" fmla="*/ 2327275 h 1483"/>
              <a:gd name="T78" fmla="*/ 1302727 w 1919"/>
              <a:gd name="T79" fmla="*/ 2346325 h 1483"/>
              <a:gd name="T80" fmla="*/ 1450731 w 1919"/>
              <a:gd name="T81" fmla="*/ 2352675 h 1483"/>
              <a:gd name="T82" fmla="*/ 1566496 w 1919"/>
              <a:gd name="T83" fmla="*/ 2347912 h 1483"/>
              <a:gd name="T84" fmla="*/ 1679331 w 1919"/>
              <a:gd name="T85" fmla="*/ 2336800 h 1483"/>
              <a:gd name="T86" fmla="*/ 1789235 w 1919"/>
              <a:gd name="T87" fmla="*/ 2319337 h 1483"/>
              <a:gd name="T88" fmla="*/ 1896208 w 1919"/>
              <a:gd name="T89" fmla="*/ 2295525 h 1483"/>
              <a:gd name="T90" fmla="*/ 2000250 w 1919"/>
              <a:gd name="T91" fmla="*/ 2263775 h 1483"/>
              <a:gd name="T92" fmla="*/ 2099896 w 1919"/>
              <a:gd name="T93" fmla="*/ 2227262 h 1483"/>
              <a:gd name="T94" fmla="*/ 2195146 w 1919"/>
              <a:gd name="T95" fmla="*/ 2184400 h 1483"/>
              <a:gd name="T96" fmla="*/ 2287465 w 1919"/>
              <a:gd name="T97" fmla="*/ 2136775 h 1483"/>
              <a:gd name="T98" fmla="*/ 2372458 w 1919"/>
              <a:gd name="T99" fmla="*/ 2082800 h 1483"/>
              <a:gd name="T100" fmla="*/ 2453054 w 1919"/>
              <a:gd name="T101" fmla="*/ 2025650 h 1483"/>
              <a:gd name="T102" fmla="*/ 2529254 w 1919"/>
              <a:gd name="T103" fmla="*/ 1962150 h 1483"/>
              <a:gd name="T104" fmla="*/ 2598127 w 1919"/>
              <a:gd name="T105" fmla="*/ 1893887 h 1483"/>
              <a:gd name="T106" fmla="*/ 2661138 w 1919"/>
              <a:gd name="T107" fmla="*/ 1822450 h 1483"/>
              <a:gd name="T108" fmla="*/ 2718288 w 1919"/>
              <a:gd name="T109" fmla="*/ 1747837 h 1483"/>
              <a:gd name="T110" fmla="*/ 2766646 w 1919"/>
              <a:gd name="T111" fmla="*/ 1668462 h 1483"/>
              <a:gd name="T112" fmla="*/ 2810608 w 1919"/>
              <a:gd name="T113" fmla="*/ 1585912 h 1483"/>
              <a:gd name="T114" fmla="*/ 1450731 w 1919"/>
              <a:gd name="T115" fmla="*/ 1176337 h 1483"/>
              <a:gd name="T116" fmla="*/ 2346081 w 1919"/>
              <a:gd name="T117" fmla="*/ 250825 h 148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919" h="1483">
                <a:moveTo>
                  <a:pt x="1601" y="158"/>
                </a:moveTo>
                <a:lnTo>
                  <a:pt x="1536" y="123"/>
                </a:lnTo>
                <a:lnTo>
                  <a:pt x="1467" y="92"/>
                </a:lnTo>
                <a:lnTo>
                  <a:pt x="1394" y="65"/>
                </a:lnTo>
                <a:lnTo>
                  <a:pt x="1319" y="42"/>
                </a:lnTo>
                <a:lnTo>
                  <a:pt x="1240" y="24"/>
                </a:lnTo>
                <a:lnTo>
                  <a:pt x="1159" y="10"/>
                </a:lnTo>
                <a:lnTo>
                  <a:pt x="1076" y="3"/>
                </a:lnTo>
                <a:lnTo>
                  <a:pt x="990" y="0"/>
                </a:lnTo>
                <a:lnTo>
                  <a:pt x="889" y="4"/>
                </a:lnTo>
                <a:lnTo>
                  <a:pt x="790" y="15"/>
                </a:lnTo>
                <a:lnTo>
                  <a:pt x="696" y="33"/>
                </a:lnTo>
                <a:lnTo>
                  <a:pt x="604" y="58"/>
                </a:lnTo>
                <a:lnTo>
                  <a:pt x="518" y="89"/>
                </a:lnTo>
                <a:lnTo>
                  <a:pt x="437" y="126"/>
                </a:lnTo>
                <a:lnTo>
                  <a:pt x="360" y="169"/>
                </a:lnTo>
                <a:lnTo>
                  <a:pt x="290" y="217"/>
                </a:lnTo>
                <a:lnTo>
                  <a:pt x="226" y="270"/>
                </a:lnTo>
                <a:lnTo>
                  <a:pt x="169" y="326"/>
                </a:lnTo>
                <a:lnTo>
                  <a:pt x="120" y="387"/>
                </a:lnTo>
                <a:lnTo>
                  <a:pt x="78" y="452"/>
                </a:lnTo>
                <a:lnTo>
                  <a:pt x="45" y="520"/>
                </a:lnTo>
                <a:lnTo>
                  <a:pt x="20" y="592"/>
                </a:lnTo>
                <a:lnTo>
                  <a:pt x="5" y="665"/>
                </a:lnTo>
                <a:lnTo>
                  <a:pt x="0" y="741"/>
                </a:lnTo>
                <a:lnTo>
                  <a:pt x="5" y="817"/>
                </a:lnTo>
                <a:lnTo>
                  <a:pt x="20" y="890"/>
                </a:lnTo>
                <a:lnTo>
                  <a:pt x="45" y="961"/>
                </a:lnTo>
                <a:lnTo>
                  <a:pt x="78" y="1029"/>
                </a:lnTo>
                <a:lnTo>
                  <a:pt x="120" y="1094"/>
                </a:lnTo>
                <a:lnTo>
                  <a:pt x="169" y="1155"/>
                </a:lnTo>
                <a:lnTo>
                  <a:pt x="226" y="1212"/>
                </a:lnTo>
                <a:lnTo>
                  <a:pt x="290" y="1264"/>
                </a:lnTo>
                <a:lnTo>
                  <a:pt x="360" y="1312"/>
                </a:lnTo>
                <a:lnTo>
                  <a:pt x="437" y="1355"/>
                </a:lnTo>
                <a:lnTo>
                  <a:pt x="518" y="1392"/>
                </a:lnTo>
                <a:lnTo>
                  <a:pt x="604" y="1423"/>
                </a:lnTo>
                <a:lnTo>
                  <a:pt x="696" y="1448"/>
                </a:lnTo>
                <a:lnTo>
                  <a:pt x="790" y="1466"/>
                </a:lnTo>
                <a:lnTo>
                  <a:pt x="889" y="1478"/>
                </a:lnTo>
                <a:lnTo>
                  <a:pt x="990" y="1482"/>
                </a:lnTo>
                <a:lnTo>
                  <a:pt x="1069" y="1479"/>
                </a:lnTo>
                <a:lnTo>
                  <a:pt x="1146" y="1472"/>
                </a:lnTo>
                <a:lnTo>
                  <a:pt x="1221" y="1461"/>
                </a:lnTo>
                <a:lnTo>
                  <a:pt x="1294" y="1446"/>
                </a:lnTo>
                <a:lnTo>
                  <a:pt x="1365" y="1426"/>
                </a:lnTo>
                <a:lnTo>
                  <a:pt x="1433" y="1403"/>
                </a:lnTo>
                <a:lnTo>
                  <a:pt x="1498" y="1376"/>
                </a:lnTo>
                <a:lnTo>
                  <a:pt x="1561" y="1346"/>
                </a:lnTo>
                <a:lnTo>
                  <a:pt x="1619" y="1312"/>
                </a:lnTo>
                <a:lnTo>
                  <a:pt x="1674" y="1276"/>
                </a:lnTo>
                <a:lnTo>
                  <a:pt x="1726" y="1236"/>
                </a:lnTo>
                <a:lnTo>
                  <a:pt x="1773" y="1193"/>
                </a:lnTo>
                <a:lnTo>
                  <a:pt x="1816" y="1148"/>
                </a:lnTo>
                <a:lnTo>
                  <a:pt x="1855" y="1101"/>
                </a:lnTo>
                <a:lnTo>
                  <a:pt x="1888" y="1051"/>
                </a:lnTo>
                <a:lnTo>
                  <a:pt x="1918" y="999"/>
                </a:lnTo>
                <a:lnTo>
                  <a:pt x="990" y="741"/>
                </a:lnTo>
                <a:lnTo>
                  <a:pt x="1601" y="158"/>
                </a:lnTo>
              </a:path>
            </a:pathLst>
          </a:custGeom>
          <a:solidFill>
            <a:srgbClr val="00FF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0" name="Freeform 16"/>
          <p:cNvSpPr>
            <a:spLocks/>
          </p:cNvSpPr>
          <p:nvPr/>
        </p:nvSpPr>
        <p:spPr bwMode="auto">
          <a:xfrm>
            <a:off x="3633788" y="1936750"/>
            <a:ext cx="1200150" cy="927100"/>
          </a:xfrm>
          <a:custGeom>
            <a:avLst/>
            <a:gdLst>
              <a:gd name="T0" fmla="*/ 1198685 w 819"/>
              <a:gd name="T1" fmla="*/ 263525 h 584"/>
              <a:gd name="T2" fmla="*/ 1132742 w 819"/>
              <a:gd name="T3" fmla="*/ 190500 h 584"/>
              <a:gd name="T4" fmla="*/ 1059473 w 819"/>
              <a:gd name="T5" fmla="*/ 122238 h 584"/>
              <a:gd name="T6" fmla="*/ 980342 w 819"/>
              <a:gd name="T7" fmla="*/ 58738 h 584"/>
              <a:gd name="T8" fmla="*/ 895350 w 819"/>
              <a:gd name="T9" fmla="*/ 0 h 584"/>
              <a:gd name="T10" fmla="*/ 0 w 819"/>
              <a:gd name="T11" fmla="*/ 925513 h 584"/>
              <a:gd name="T12" fmla="*/ 1198685 w 819"/>
              <a:gd name="T13" fmla="*/ 263525 h 5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19" h="584">
                <a:moveTo>
                  <a:pt x="818" y="166"/>
                </a:moveTo>
                <a:lnTo>
                  <a:pt x="773" y="120"/>
                </a:lnTo>
                <a:lnTo>
                  <a:pt x="723" y="77"/>
                </a:lnTo>
                <a:lnTo>
                  <a:pt x="669" y="37"/>
                </a:lnTo>
                <a:lnTo>
                  <a:pt x="611" y="0"/>
                </a:lnTo>
                <a:lnTo>
                  <a:pt x="0" y="583"/>
                </a:lnTo>
                <a:lnTo>
                  <a:pt x="818" y="16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1" name="Freeform 17"/>
          <p:cNvSpPr>
            <a:spLocks/>
          </p:cNvSpPr>
          <p:nvPr/>
        </p:nvSpPr>
        <p:spPr bwMode="auto">
          <a:xfrm>
            <a:off x="3633788" y="1936750"/>
            <a:ext cx="1200150" cy="927100"/>
          </a:xfrm>
          <a:custGeom>
            <a:avLst/>
            <a:gdLst>
              <a:gd name="T0" fmla="*/ 1198685 w 819"/>
              <a:gd name="T1" fmla="*/ 263525 h 584"/>
              <a:gd name="T2" fmla="*/ 1132742 w 819"/>
              <a:gd name="T3" fmla="*/ 190500 h 584"/>
              <a:gd name="T4" fmla="*/ 1059473 w 819"/>
              <a:gd name="T5" fmla="*/ 122238 h 584"/>
              <a:gd name="T6" fmla="*/ 980342 w 819"/>
              <a:gd name="T7" fmla="*/ 58738 h 584"/>
              <a:gd name="T8" fmla="*/ 895350 w 819"/>
              <a:gd name="T9" fmla="*/ 0 h 584"/>
              <a:gd name="T10" fmla="*/ 0 w 819"/>
              <a:gd name="T11" fmla="*/ 925513 h 584"/>
              <a:gd name="T12" fmla="*/ 1198685 w 819"/>
              <a:gd name="T13" fmla="*/ 263525 h 584"/>
              <a:gd name="T14" fmla="*/ 1198685 w 819"/>
              <a:gd name="T15" fmla="*/ 263525 h 5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19" h="584">
                <a:moveTo>
                  <a:pt x="818" y="166"/>
                </a:moveTo>
                <a:lnTo>
                  <a:pt x="773" y="120"/>
                </a:lnTo>
                <a:lnTo>
                  <a:pt x="723" y="77"/>
                </a:lnTo>
                <a:lnTo>
                  <a:pt x="669" y="37"/>
                </a:lnTo>
                <a:lnTo>
                  <a:pt x="611" y="0"/>
                </a:lnTo>
                <a:lnTo>
                  <a:pt x="0" y="583"/>
                </a:lnTo>
                <a:lnTo>
                  <a:pt x="818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2" name="Freeform 18"/>
          <p:cNvSpPr>
            <a:spLocks/>
          </p:cNvSpPr>
          <p:nvPr/>
        </p:nvSpPr>
        <p:spPr bwMode="auto">
          <a:xfrm>
            <a:off x="4141788" y="2008188"/>
            <a:ext cx="1392237" cy="663575"/>
          </a:xfrm>
          <a:custGeom>
            <a:avLst/>
            <a:gdLst>
              <a:gd name="T0" fmla="*/ 1392114 w 950"/>
              <a:gd name="T1" fmla="*/ 330200 h 418"/>
              <a:gd name="T2" fmla="*/ 1355441 w 950"/>
              <a:gd name="T3" fmla="*/ 241300 h 418"/>
              <a:gd name="T4" fmla="*/ 1311433 w 950"/>
              <a:gd name="T5" fmla="*/ 157163 h 418"/>
              <a:gd name="T6" fmla="*/ 1258624 w 950"/>
              <a:gd name="T7" fmla="*/ 77788 h 418"/>
              <a:gd name="T8" fmla="*/ 1199947 w 950"/>
              <a:gd name="T9" fmla="*/ 0 h 418"/>
              <a:gd name="T10" fmla="*/ 0 w 950"/>
              <a:gd name="T11" fmla="*/ 661988 h 418"/>
              <a:gd name="T12" fmla="*/ 1392114 w 950"/>
              <a:gd name="T13" fmla="*/ 330200 h 4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50" h="418">
                <a:moveTo>
                  <a:pt x="949" y="208"/>
                </a:moveTo>
                <a:lnTo>
                  <a:pt x="924" y="152"/>
                </a:lnTo>
                <a:lnTo>
                  <a:pt x="894" y="99"/>
                </a:lnTo>
                <a:lnTo>
                  <a:pt x="858" y="49"/>
                </a:lnTo>
                <a:lnTo>
                  <a:pt x="818" y="0"/>
                </a:lnTo>
                <a:lnTo>
                  <a:pt x="0" y="417"/>
                </a:lnTo>
                <a:lnTo>
                  <a:pt x="949" y="208"/>
                </a:lnTo>
              </a:path>
            </a:pathLst>
          </a:cu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4141788" y="2008188"/>
            <a:ext cx="1392237" cy="663575"/>
          </a:xfrm>
          <a:custGeom>
            <a:avLst/>
            <a:gdLst>
              <a:gd name="T0" fmla="*/ 1392114 w 950"/>
              <a:gd name="T1" fmla="*/ 330200 h 418"/>
              <a:gd name="T2" fmla="*/ 1355441 w 950"/>
              <a:gd name="T3" fmla="*/ 241300 h 418"/>
              <a:gd name="T4" fmla="*/ 1311433 w 950"/>
              <a:gd name="T5" fmla="*/ 157163 h 418"/>
              <a:gd name="T6" fmla="*/ 1258624 w 950"/>
              <a:gd name="T7" fmla="*/ 77788 h 418"/>
              <a:gd name="T8" fmla="*/ 1199947 w 950"/>
              <a:gd name="T9" fmla="*/ 0 h 418"/>
              <a:gd name="T10" fmla="*/ 0 w 950"/>
              <a:gd name="T11" fmla="*/ 661988 h 418"/>
              <a:gd name="T12" fmla="*/ 1392114 w 950"/>
              <a:gd name="T13" fmla="*/ 330200 h 418"/>
              <a:gd name="T14" fmla="*/ 1392114 w 950"/>
              <a:gd name="T15" fmla="*/ 330200 h 4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50" h="418">
                <a:moveTo>
                  <a:pt x="949" y="208"/>
                </a:moveTo>
                <a:lnTo>
                  <a:pt x="924" y="152"/>
                </a:lnTo>
                <a:lnTo>
                  <a:pt x="894" y="99"/>
                </a:lnTo>
                <a:lnTo>
                  <a:pt x="858" y="49"/>
                </a:lnTo>
                <a:lnTo>
                  <a:pt x="818" y="0"/>
                </a:lnTo>
                <a:lnTo>
                  <a:pt x="0" y="417"/>
                </a:lnTo>
                <a:lnTo>
                  <a:pt x="949" y="208"/>
                </a:lnTo>
              </a:path>
            </a:pathLst>
          </a:custGeom>
          <a:noFill/>
          <a:ln w="12700" cap="rnd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4" name="Freeform 20"/>
          <p:cNvSpPr>
            <a:spLocks/>
          </p:cNvSpPr>
          <p:nvPr/>
        </p:nvSpPr>
        <p:spPr bwMode="auto">
          <a:xfrm>
            <a:off x="4264025" y="2466975"/>
            <a:ext cx="1452563" cy="376238"/>
          </a:xfrm>
          <a:custGeom>
            <a:avLst/>
            <a:gdLst>
              <a:gd name="T0" fmla="*/ 1449266 w 991"/>
              <a:gd name="T1" fmla="*/ 374650 h 237"/>
              <a:gd name="T2" fmla="*/ 1450732 w 991"/>
              <a:gd name="T3" fmla="*/ 331788 h 237"/>
              <a:gd name="T4" fmla="*/ 1446335 w 991"/>
              <a:gd name="T5" fmla="*/ 246063 h 237"/>
              <a:gd name="T6" fmla="*/ 1434612 w 991"/>
              <a:gd name="T7" fmla="*/ 161925 h 237"/>
              <a:gd name="T8" fmla="*/ 1417028 w 991"/>
              <a:gd name="T9" fmla="*/ 79375 h 237"/>
              <a:gd name="T10" fmla="*/ 1390651 w 991"/>
              <a:gd name="T11" fmla="*/ 0 h 237"/>
              <a:gd name="T12" fmla="*/ 0 w 991"/>
              <a:gd name="T13" fmla="*/ 331788 h 237"/>
              <a:gd name="T14" fmla="*/ 1449266 w 991"/>
              <a:gd name="T15" fmla="*/ 374650 h 2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91" h="237">
                <a:moveTo>
                  <a:pt x="989" y="236"/>
                </a:moveTo>
                <a:lnTo>
                  <a:pt x="990" y="209"/>
                </a:lnTo>
                <a:lnTo>
                  <a:pt x="987" y="155"/>
                </a:lnTo>
                <a:lnTo>
                  <a:pt x="979" y="102"/>
                </a:lnTo>
                <a:lnTo>
                  <a:pt x="967" y="50"/>
                </a:lnTo>
                <a:lnTo>
                  <a:pt x="949" y="0"/>
                </a:lnTo>
                <a:lnTo>
                  <a:pt x="0" y="209"/>
                </a:lnTo>
                <a:lnTo>
                  <a:pt x="989" y="236"/>
                </a:lnTo>
              </a:path>
            </a:pathLst>
          </a:custGeom>
          <a:solidFill>
            <a:srgbClr val="FFFF99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5" name="Freeform 21"/>
          <p:cNvSpPr>
            <a:spLocks/>
          </p:cNvSpPr>
          <p:nvPr/>
        </p:nvSpPr>
        <p:spPr bwMode="auto">
          <a:xfrm>
            <a:off x="4248150" y="2959100"/>
            <a:ext cx="1450975" cy="411163"/>
          </a:xfrm>
          <a:custGeom>
            <a:avLst/>
            <a:gdLst>
              <a:gd name="T0" fmla="*/ 1359877 w 990"/>
              <a:gd name="T1" fmla="*/ 409575 h 259"/>
              <a:gd name="T2" fmla="*/ 1395046 w 990"/>
              <a:gd name="T3" fmla="*/ 322263 h 259"/>
              <a:gd name="T4" fmla="*/ 1421423 w 990"/>
              <a:gd name="T5" fmla="*/ 231775 h 259"/>
              <a:gd name="T6" fmla="*/ 1439008 w 990"/>
              <a:gd name="T7" fmla="*/ 138113 h 259"/>
              <a:gd name="T8" fmla="*/ 1449266 w 990"/>
              <a:gd name="T9" fmla="*/ 42863 h 259"/>
              <a:gd name="T10" fmla="*/ 0 w 990"/>
              <a:gd name="T11" fmla="*/ 0 h 259"/>
              <a:gd name="T12" fmla="*/ 1359877 w 990"/>
              <a:gd name="T13" fmla="*/ 409575 h 2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0" h="259">
                <a:moveTo>
                  <a:pt x="928" y="258"/>
                </a:moveTo>
                <a:lnTo>
                  <a:pt x="952" y="203"/>
                </a:lnTo>
                <a:lnTo>
                  <a:pt x="970" y="146"/>
                </a:lnTo>
                <a:lnTo>
                  <a:pt x="982" y="87"/>
                </a:lnTo>
                <a:lnTo>
                  <a:pt x="989" y="27"/>
                </a:lnTo>
                <a:lnTo>
                  <a:pt x="0" y="0"/>
                </a:lnTo>
                <a:lnTo>
                  <a:pt x="928" y="258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1266825" y="4303713"/>
            <a:ext cx="17526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GB" sz="1400" b="1">
                <a:solidFill>
                  <a:srgbClr val="404040"/>
                </a:solidFill>
              </a:rPr>
              <a:t>Total revenue cost</a:t>
            </a:r>
            <a:endParaRPr lang="en-GB" sz="1200">
              <a:solidFill>
                <a:srgbClr val="404040"/>
              </a:solidFill>
            </a:endParaRP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 flipV="1">
            <a:off x="1657350" y="4030663"/>
            <a:ext cx="608013" cy="295275"/>
          </a:xfrm>
          <a:prstGeom prst="line">
            <a:avLst/>
          </a:prstGeom>
          <a:noFill/>
          <a:ln w="12700">
            <a:solidFill>
              <a:srgbClr val="40404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5537200" y="1939925"/>
            <a:ext cx="396875" cy="184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 flipH="1">
            <a:off x="5834063" y="2357438"/>
            <a:ext cx="1096962" cy="3238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H="1" flipV="1">
            <a:off x="5770563" y="3613150"/>
            <a:ext cx="347662" cy="3317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1" name="Freeform 27"/>
          <p:cNvSpPr>
            <a:spLocks/>
          </p:cNvSpPr>
          <p:nvPr/>
        </p:nvSpPr>
        <p:spPr bwMode="auto">
          <a:xfrm>
            <a:off x="4097338" y="1971675"/>
            <a:ext cx="2979737" cy="1441450"/>
          </a:xfrm>
          <a:custGeom>
            <a:avLst/>
            <a:gdLst>
              <a:gd name="T0" fmla="*/ 2971800 w 2034"/>
              <a:gd name="T1" fmla="*/ 646113 h 908"/>
              <a:gd name="T2" fmla="*/ 2911719 w 2034"/>
              <a:gd name="T3" fmla="*/ 504825 h 908"/>
              <a:gd name="T4" fmla="*/ 2798884 w 2034"/>
              <a:gd name="T5" fmla="*/ 376238 h 908"/>
              <a:gd name="T6" fmla="*/ 2639157 w 2034"/>
              <a:gd name="T7" fmla="*/ 261938 h 908"/>
              <a:gd name="T8" fmla="*/ 2436934 w 2034"/>
              <a:gd name="T9" fmla="*/ 163513 h 908"/>
              <a:gd name="T10" fmla="*/ 2199542 w 2034"/>
              <a:gd name="T11" fmla="*/ 85725 h 908"/>
              <a:gd name="T12" fmla="*/ 1932842 w 2034"/>
              <a:gd name="T13" fmla="*/ 31750 h 908"/>
              <a:gd name="T14" fmla="*/ 1642696 w 2034"/>
              <a:gd name="T15" fmla="*/ 3175 h 908"/>
              <a:gd name="T16" fmla="*/ 1336431 w 2034"/>
              <a:gd name="T17" fmla="*/ 3175 h 908"/>
              <a:gd name="T18" fmla="*/ 1046285 w 2034"/>
              <a:gd name="T19" fmla="*/ 31750 h 908"/>
              <a:gd name="T20" fmla="*/ 779585 w 2034"/>
              <a:gd name="T21" fmla="*/ 85725 h 908"/>
              <a:gd name="T22" fmla="*/ 542192 w 2034"/>
              <a:gd name="T23" fmla="*/ 163513 h 908"/>
              <a:gd name="T24" fmla="*/ 339969 w 2034"/>
              <a:gd name="T25" fmla="*/ 261938 h 908"/>
              <a:gd name="T26" fmla="*/ 180242 w 2034"/>
              <a:gd name="T27" fmla="*/ 376238 h 908"/>
              <a:gd name="T28" fmla="*/ 67408 w 2034"/>
              <a:gd name="T29" fmla="*/ 504825 h 908"/>
              <a:gd name="T30" fmla="*/ 7327 w 2034"/>
              <a:gd name="T31" fmla="*/ 646113 h 908"/>
              <a:gd name="T32" fmla="*/ 7327 w 2034"/>
              <a:gd name="T33" fmla="*/ 793750 h 908"/>
              <a:gd name="T34" fmla="*/ 67408 w 2034"/>
              <a:gd name="T35" fmla="*/ 933450 h 908"/>
              <a:gd name="T36" fmla="*/ 180242 w 2034"/>
              <a:gd name="T37" fmla="*/ 1063625 h 908"/>
              <a:gd name="T38" fmla="*/ 339969 w 2034"/>
              <a:gd name="T39" fmla="*/ 1177925 h 908"/>
              <a:gd name="T40" fmla="*/ 542192 w 2034"/>
              <a:gd name="T41" fmla="*/ 1274763 h 908"/>
              <a:gd name="T42" fmla="*/ 779585 w 2034"/>
              <a:gd name="T43" fmla="*/ 1352550 h 908"/>
              <a:gd name="T44" fmla="*/ 1046285 w 2034"/>
              <a:gd name="T45" fmla="*/ 1406525 h 908"/>
              <a:gd name="T46" fmla="*/ 1336431 w 2034"/>
              <a:gd name="T47" fmla="*/ 1436688 h 908"/>
              <a:gd name="T48" fmla="*/ 1642696 w 2034"/>
              <a:gd name="T49" fmla="*/ 1436688 h 908"/>
              <a:gd name="T50" fmla="*/ 1932842 w 2034"/>
              <a:gd name="T51" fmla="*/ 1406525 h 908"/>
              <a:gd name="T52" fmla="*/ 2199542 w 2034"/>
              <a:gd name="T53" fmla="*/ 1352550 h 908"/>
              <a:gd name="T54" fmla="*/ 2436934 w 2034"/>
              <a:gd name="T55" fmla="*/ 1274763 h 908"/>
              <a:gd name="T56" fmla="*/ 2639157 w 2034"/>
              <a:gd name="T57" fmla="*/ 1177925 h 908"/>
              <a:gd name="T58" fmla="*/ 2798884 w 2034"/>
              <a:gd name="T59" fmla="*/ 1063625 h 908"/>
              <a:gd name="T60" fmla="*/ 2911719 w 2034"/>
              <a:gd name="T61" fmla="*/ 933450 h 908"/>
              <a:gd name="T62" fmla="*/ 2971800 w 2034"/>
              <a:gd name="T63" fmla="*/ 793750 h 908"/>
              <a:gd name="T64" fmla="*/ 2979127 w 2034"/>
              <a:gd name="T65" fmla="*/ 719138 h 90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034" h="908">
                <a:moveTo>
                  <a:pt x="2033" y="453"/>
                </a:moveTo>
                <a:lnTo>
                  <a:pt x="2028" y="407"/>
                </a:lnTo>
                <a:lnTo>
                  <a:pt x="2012" y="362"/>
                </a:lnTo>
                <a:lnTo>
                  <a:pt x="1987" y="318"/>
                </a:lnTo>
                <a:lnTo>
                  <a:pt x="1953" y="277"/>
                </a:lnTo>
                <a:lnTo>
                  <a:pt x="1910" y="237"/>
                </a:lnTo>
                <a:lnTo>
                  <a:pt x="1859" y="199"/>
                </a:lnTo>
                <a:lnTo>
                  <a:pt x="1801" y="165"/>
                </a:lnTo>
                <a:lnTo>
                  <a:pt x="1735" y="132"/>
                </a:lnTo>
                <a:lnTo>
                  <a:pt x="1663" y="103"/>
                </a:lnTo>
                <a:lnTo>
                  <a:pt x="1585" y="77"/>
                </a:lnTo>
                <a:lnTo>
                  <a:pt x="1501" y="54"/>
                </a:lnTo>
                <a:lnTo>
                  <a:pt x="1412" y="35"/>
                </a:lnTo>
                <a:lnTo>
                  <a:pt x="1319" y="20"/>
                </a:lnTo>
                <a:lnTo>
                  <a:pt x="1221" y="9"/>
                </a:lnTo>
                <a:lnTo>
                  <a:pt x="1121" y="2"/>
                </a:lnTo>
                <a:lnTo>
                  <a:pt x="1017" y="0"/>
                </a:lnTo>
                <a:lnTo>
                  <a:pt x="912" y="2"/>
                </a:lnTo>
                <a:lnTo>
                  <a:pt x="812" y="9"/>
                </a:lnTo>
                <a:lnTo>
                  <a:pt x="714" y="20"/>
                </a:lnTo>
                <a:lnTo>
                  <a:pt x="621" y="35"/>
                </a:lnTo>
                <a:lnTo>
                  <a:pt x="532" y="54"/>
                </a:lnTo>
                <a:lnTo>
                  <a:pt x="448" y="77"/>
                </a:lnTo>
                <a:lnTo>
                  <a:pt x="370" y="103"/>
                </a:lnTo>
                <a:lnTo>
                  <a:pt x="298" y="132"/>
                </a:lnTo>
                <a:lnTo>
                  <a:pt x="232" y="165"/>
                </a:lnTo>
                <a:lnTo>
                  <a:pt x="174" y="199"/>
                </a:lnTo>
                <a:lnTo>
                  <a:pt x="123" y="237"/>
                </a:lnTo>
                <a:lnTo>
                  <a:pt x="80" y="277"/>
                </a:lnTo>
                <a:lnTo>
                  <a:pt x="46" y="318"/>
                </a:lnTo>
                <a:lnTo>
                  <a:pt x="21" y="362"/>
                </a:lnTo>
                <a:lnTo>
                  <a:pt x="5" y="407"/>
                </a:lnTo>
                <a:lnTo>
                  <a:pt x="0" y="453"/>
                </a:lnTo>
                <a:lnTo>
                  <a:pt x="5" y="500"/>
                </a:lnTo>
                <a:lnTo>
                  <a:pt x="21" y="545"/>
                </a:lnTo>
                <a:lnTo>
                  <a:pt x="46" y="588"/>
                </a:lnTo>
                <a:lnTo>
                  <a:pt x="80" y="630"/>
                </a:lnTo>
                <a:lnTo>
                  <a:pt x="123" y="670"/>
                </a:lnTo>
                <a:lnTo>
                  <a:pt x="174" y="707"/>
                </a:lnTo>
                <a:lnTo>
                  <a:pt x="232" y="742"/>
                </a:lnTo>
                <a:lnTo>
                  <a:pt x="298" y="774"/>
                </a:lnTo>
                <a:lnTo>
                  <a:pt x="370" y="803"/>
                </a:lnTo>
                <a:lnTo>
                  <a:pt x="448" y="829"/>
                </a:lnTo>
                <a:lnTo>
                  <a:pt x="532" y="852"/>
                </a:lnTo>
                <a:lnTo>
                  <a:pt x="621" y="871"/>
                </a:lnTo>
                <a:lnTo>
                  <a:pt x="714" y="886"/>
                </a:lnTo>
                <a:lnTo>
                  <a:pt x="812" y="898"/>
                </a:lnTo>
                <a:lnTo>
                  <a:pt x="912" y="905"/>
                </a:lnTo>
                <a:lnTo>
                  <a:pt x="1017" y="907"/>
                </a:lnTo>
                <a:lnTo>
                  <a:pt x="1121" y="905"/>
                </a:lnTo>
                <a:lnTo>
                  <a:pt x="1221" y="898"/>
                </a:lnTo>
                <a:lnTo>
                  <a:pt x="1319" y="886"/>
                </a:lnTo>
                <a:lnTo>
                  <a:pt x="1412" y="871"/>
                </a:lnTo>
                <a:lnTo>
                  <a:pt x="1501" y="852"/>
                </a:lnTo>
                <a:lnTo>
                  <a:pt x="1585" y="829"/>
                </a:lnTo>
                <a:lnTo>
                  <a:pt x="1663" y="803"/>
                </a:lnTo>
                <a:lnTo>
                  <a:pt x="1735" y="774"/>
                </a:lnTo>
                <a:lnTo>
                  <a:pt x="1801" y="742"/>
                </a:lnTo>
                <a:lnTo>
                  <a:pt x="1859" y="707"/>
                </a:lnTo>
                <a:lnTo>
                  <a:pt x="1910" y="670"/>
                </a:lnTo>
                <a:lnTo>
                  <a:pt x="1953" y="630"/>
                </a:lnTo>
                <a:lnTo>
                  <a:pt x="1987" y="588"/>
                </a:lnTo>
                <a:lnTo>
                  <a:pt x="2012" y="545"/>
                </a:lnTo>
                <a:lnTo>
                  <a:pt x="2028" y="500"/>
                </a:lnTo>
                <a:lnTo>
                  <a:pt x="2033" y="4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2" name="Rectangle 29"/>
          <p:cNvSpPr>
            <a:spLocks noChangeArrowheads="1"/>
          </p:cNvSpPr>
          <p:nvPr/>
        </p:nvSpPr>
        <p:spPr bwMode="auto">
          <a:xfrm>
            <a:off x="7496175" y="3429000"/>
            <a:ext cx="998538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/>
            <a:r>
              <a:rPr lang="en-GB" sz="1300" b="1" i="1">
                <a:solidFill>
                  <a:srgbClr val="FF3300"/>
                </a:solidFill>
              </a:rPr>
              <a:t>Overall Facilities costs – 15%</a:t>
            </a:r>
          </a:p>
        </p:txBody>
      </p:sp>
      <p:sp>
        <p:nvSpPr>
          <p:cNvPr id="16413" name="Rectangle 31"/>
          <p:cNvSpPr>
            <a:spLocks noChangeArrowheads="1"/>
          </p:cNvSpPr>
          <p:nvPr/>
        </p:nvSpPr>
        <p:spPr bwMode="auto">
          <a:xfrm>
            <a:off x="1741488" y="5410200"/>
            <a:ext cx="69675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GB" sz="1400" b="1">
                <a:solidFill>
                  <a:srgbClr val="000000"/>
                </a:solidFill>
              </a:rPr>
              <a:t>e.g. Revenue costs p.a. = £50m (profit p.a. = £2.5m / facilities costs p.a. = £7.5m)</a:t>
            </a:r>
          </a:p>
        </p:txBody>
      </p:sp>
      <p:sp>
        <p:nvSpPr>
          <p:cNvPr id="16414" name="Line 32"/>
          <p:cNvSpPr>
            <a:spLocks noChangeShapeType="1"/>
          </p:cNvSpPr>
          <p:nvPr/>
        </p:nvSpPr>
        <p:spPr bwMode="auto">
          <a:xfrm flipH="1">
            <a:off x="4756150" y="1905000"/>
            <a:ext cx="160338" cy="1047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5" name="Rectangle 33"/>
          <p:cNvSpPr>
            <a:spLocks noChangeArrowheads="1"/>
          </p:cNvSpPr>
          <p:nvPr/>
        </p:nvSpPr>
        <p:spPr bwMode="auto">
          <a:xfrm rot="-1860000">
            <a:off x="4729163" y="1373188"/>
            <a:ext cx="16081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GB" sz="1400" b="1"/>
              <a:t>Pre-tax profit 5%</a:t>
            </a:r>
            <a:endParaRPr lang="en-GB" sz="1200"/>
          </a:p>
        </p:txBody>
      </p:sp>
      <p:sp>
        <p:nvSpPr>
          <p:cNvPr id="16416" name="Rectangle 34"/>
          <p:cNvSpPr>
            <a:spLocks noChangeArrowheads="1"/>
          </p:cNvSpPr>
          <p:nvPr/>
        </p:nvSpPr>
        <p:spPr bwMode="auto">
          <a:xfrm rot="-1500000">
            <a:off x="5842000" y="1609725"/>
            <a:ext cx="9128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GB" sz="1400" b="1"/>
              <a:t>I.C.T. 5%</a:t>
            </a:r>
            <a:endParaRPr lang="en-GB" sz="1200"/>
          </a:p>
        </p:txBody>
      </p:sp>
      <p:sp>
        <p:nvSpPr>
          <p:cNvPr id="16417" name="Rectangle 35"/>
          <p:cNvSpPr>
            <a:spLocks noChangeArrowheads="1"/>
          </p:cNvSpPr>
          <p:nvPr/>
        </p:nvSpPr>
        <p:spPr bwMode="auto">
          <a:xfrm rot="-1020000">
            <a:off x="6772275" y="1766888"/>
            <a:ext cx="248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GB" sz="1400" b="1"/>
              <a:t>Business and staff support</a:t>
            </a:r>
          </a:p>
          <a:p>
            <a:pPr defTabSz="762000"/>
            <a:r>
              <a:rPr lang="en-GB" sz="1400" b="1"/>
              <a:t>costs 5%</a:t>
            </a:r>
          </a:p>
        </p:txBody>
      </p:sp>
      <p:sp>
        <p:nvSpPr>
          <p:cNvPr id="16418" name="Rectangle 36"/>
          <p:cNvSpPr>
            <a:spLocks noChangeArrowheads="1"/>
          </p:cNvSpPr>
          <p:nvPr/>
        </p:nvSpPr>
        <p:spPr bwMode="auto">
          <a:xfrm rot="2640000">
            <a:off x="5776913" y="4406900"/>
            <a:ext cx="18097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GB" sz="1400" b="1"/>
              <a:t>Premises costs 5%</a:t>
            </a:r>
            <a:endParaRPr lang="en-GB" sz="1200"/>
          </a:p>
        </p:txBody>
      </p:sp>
      <p:sp>
        <p:nvSpPr>
          <p:cNvPr id="16419" name="Line 40"/>
          <p:cNvSpPr>
            <a:spLocks noChangeShapeType="1"/>
          </p:cNvSpPr>
          <p:nvPr/>
        </p:nvSpPr>
        <p:spPr bwMode="auto">
          <a:xfrm flipH="1" flipV="1">
            <a:off x="6699250" y="3284538"/>
            <a:ext cx="7302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Facilities costs in overall context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54461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71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kern="1200" dirty="0">
                <a:solidFill>
                  <a:srgbClr val="800080"/>
                </a:solidFill>
                <a:latin typeface="Garamond" pitchFamily="18" charset="0"/>
              </a:rPr>
              <a:t>The </a:t>
            </a:r>
            <a:r>
              <a:rPr lang="en-GB" b="1" kern="1200" dirty="0" smtClean="0">
                <a:solidFill>
                  <a:srgbClr val="800080"/>
                </a:solidFill>
                <a:latin typeface="Garamond" pitchFamily="18" charset="0"/>
              </a:rPr>
              <a:t>Outsourcing Conundrum</a:t>
            </a:r>
            <a:endParaRPr lang="en-GB" b="1" kern="1200" dirty="0">
              <a:solidFill>
                <a:srgbClr val="800080"/>
              </a:solidFill>
              <a:latin typeface="Garamond" pitchFamily="18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762000" eaLnBrk="1" hangingPunct="1"/>
            <a:endParaRPr lang="en-GB" b="1" dirty="0" smtClean="0">
              <a:solidFill>
                <a:srgbClr val="800080"/>
              </a:solidFill>
              <a:latin typeface="Garamond" pitchFamily="18" charset="0"/>
            </a:endParaRPr>
          </a:p>
          <a:p>
            <a:pPr defTabSz="762000" eaLnBrk="1" hangingPunct="1"/>
            <a:endParaRPr lang="en-GB" b="1" dirty="0">
              <a:solidFill>
                <a:srgbClr val="800080"/>
              </a:solidFill>
              <a:latin typeface="Garamond" pitchFamily="18" charset="0"/>
            </a:endParaRPr>
          </a:p>
          <a:p>
            <a:pPr defTabSz="762000"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Facilities Costs are the outsourced contractor’s sole source of profit</a:t>
            </a:r>
          </a:p>
          <a:p>
            <a:pPr defTabSz="762000"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Constant pressure to reduce costs – from all sides</a:t>
            </a:r>
          </a:p>
          <a:p>
            <a:pPr defTabSz="762000"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Facilities Costs are in reality of comparatively minor significance to users</a:t>
            </a:r>
          </a:p>
          <a:p>
            <a:pPr defTabSz="762000"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Users’ profits  are put at risk by reduced costs of facilities</a:t>
            </a:r>
          </a:p>
          <a:p>
            <a:pPr defTabSz="762000" eaLnBrk="1" hangingPunct="1"/>
            <a:r>
              <a:rPr lang="en-GB" b="1" dirty="0" smtClean="0">
                <a:solidFill>
                  <a:srgbClr val="800080"/>
                </a:solidFill>
                <a:latin typeface="Garamond" pitchFamily="18" charset="0"/>
              </a:rPr>
              <a:t>Conflicting interests?????</a:t>
            </a:r>
          </a:p>
          <a:p>
            <a:pPr defTabSz="762000" eaLnBrk="1" hangingPunct="1"/>
            <a:endParaRPr lang="en-GB" sz="2800" b="1" dirty="0" smtClean="0">
              <a:solidFill>
                <a:srgbClr val="80008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6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8" t="8554"/>
          <a:stretch>
            <a:fillRect/>
          </a:stretch>
        </p:blipFill>
        <p:spPr bwMode="auto">
          <a:xfrm>
            <a:off x="879475" y="1123950"/>
            <a:ext cx="7786688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304800" y="5410200"/>
            <a:ext cx="2147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GB" sz="1200"/>
              <a:t>Source: Facilities Economics</a:t>
            </a:r>
          </a:p>
          <a:p>
            <a:pPr defTabSz="762000"/>
            <a:r>
              <a:rPr lang="en-GB" sz="1200"/>
              <a:t>              </a:t>
            </a:r>
            <a:r>
              <a:rPr lang="en-GB" sz="1200">
                <a:latin typeface="Symbol" pitchFamily="18" charset="2"/>
              </a:rPr>
              <a:t>ã </a:t>
            </a:r>
            <a:r>
              <a:rPr lang="en-GB" sz="1200"/>
              <a:t>BWA 1994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  <a:latin typeface="Garamond" pitchFamily="18" charset="0"/>
              </a:rPr>
              <a:t>The 3 Facets of Cost Control</a:t>
            </a:r>
            <a:endParaRPr lang="en-GB" b="1" dirty="0">
              <a:solidFill>
                <a:srgbClr val="7030A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Up Arrow 3"/>
          <p:cNvSpPr/>
          <p:nvPr/>
        </p:nvSpPr>
        <p:spPr>
          <a:xfrm rot="2216288">
            <a:off x="3233176" y="5416941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95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Value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762000">
              <a:defRPr/>
            </a:pPr>
            <a:endParaRPr lang="en-GB" sz="2800" b="1" dirty="0" smtClean="0">
              <a:solidFill>
                <a:srgbClr val="993366"/>
              </a:solidFill>
              <a:latin typeface="Garamond" pitchFamily="18" charset="0"/>
            </a:endParaRPr>
          </a:p>
          <a:p>
            <a:pPr defTabSz="762000">
              <a:defRPr/>
            </a:pP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The process whereby products and services are provided </a:t>
            </a:r>
            <a:r>
              <a:rPr lang="en-GB" b="1" i="1" dirty="0" smtClean="0">
                <a:solidFill>
                  <a:srgbClr val="993366"/>
                </a:solidFill>
                <a:latin typeface="Garamond" pitchFamily="18" charset="0"/>
              </a:rPr>
              <a:t>to the required performance 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for the </a:t>
            </a:r>
            <a:r>
              <a:rPr lang="en-GB" b="1" dirty="0">
                <a:solidFill>
                  <a:srgbClr val="993366"/>
                </a:solidFill>
                <a:latin typeface="Garamond" pitchFamily="18" charset="0"/>
              </a:rPr>
              <a:t>least 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cost.</a:t>
            </a:r>
          </a:p>
          <a:p>
            <a:pPr marL="0" indent="0" defTabSz="762000">
              <a:buFontTx/>
              <a:buNone/>
              <a:defRPr/>
            </a:pP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</a:t>
            </a:r>
          </a:p>
          <a:p>
            <a:pPr marL="0" indent="0" defTabSz="762000">
              <a:buFontTx/>
              <a:buNone/>
              <a:defRPr/>
            </a:pPr>
            <a:endParaRPr lang="en-GB" b="1" dirty="0" smtClean="0">
              <a:solidFill>
                <a:srgbClr val="993366"/>
              </a:solidFill>
              <a:latin typeface="Garamond" pitchFamily="18" charset="0"/>
            </a:endParaRPr>
          </a:p>
          <a:p>
            <a:pPr defTabSz="762000">
              <a:defRPr/>
            </a:pP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Value engineering requires the elimination of any</a:t>
            </a:r>
          </a:p>
          <a:p>
            <a:pPr marL="0" indent="0" defTabSz="762000">
              <a:buFontTx/>
              <a:buNone/>
              <a:defRPr/>
            </a:pPr>
            <a:r>
              <a:rPr lang="en-GB" b="1" dirty="0">
                <a:solidFill>
                  <a:srgbClr val="993366"/>
                </a:solidFill>
                <a:latin typeface="Garamond" pitchFamily="18" charset="0"/>
              </a:rPr>
              <a:t> 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 ‘redundant performance’.</a:t>
            </a:r>
          </a:p>
          <a:p>
            <a:pPr marL="0" indent="0" defTabSz="762000">
              <a:buFontTx/>
              <a:buNone/>
              <a:defRPr/>
            </a:pPr>
            <a:endParaRPr lang="en-GB" b="1" dirty="0">
              <a:solidFill>
                <a:srgbClr val="993366"/>
              </a:solidFill>
              <a:latin typeface="Garamond" pitchFamily="18" charset="0"/>
            </a:endParaRPr>
          </a:p>
          <a:p>
            <a:pPr defTabSz="762000">
              <a:defRPr/>
            </a:pP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Value Management identifies </a:t>
            </a:r>
            <a:r>
              <a:rPr lang="en-GB" b="1" i="1" dirty="0" smtClean="0">
                <a:solidFill>
                  <a:srgbClr val="993366"/>
                </a:solidFill>
                <a:latin typeface="Garamond" pitchFamily="18" charset="0"/>
              </a:rPr>
              <a:t>what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performance is redundant – you need to </a:t>
            </a:r>
            <a:r>
              <a:rPr lang="en-GB" b="1" i="1" dirty="0" smtClean="0">
                <a:solidFill>
                  <a:srgbClr val="993366"/>
                </a:solidFill>
                <a:latin typeface="Garamond" pitchFamily="18" charset="0"/>
              </a:rPr>
              <a:t>prove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it.</a:t>
            </a:r>
          </a:p>
          <a:p>
            <a:pPr marL="0" indent="0" defTabSz="762000">
              <a:buFontTx/>
              <a:buNone/>
              <a:defRPr/>
            </a:pPr>
            <a:endParaRPr lang="en-GB" dirty="0">
              <a:latin typeface="Arial" charset="0"/>
            </a:endParaRPr>
          </a:p>
          <a:p>
            <a:pPr marL="0" indent="0" defTabSz="762000">
              <a:buFontTx/>
              <a:buNone/>
              <a:defRPr/>
            </a:pPr>
            <a:r>
              <a:rPr lang="en-GB" sz="1800" i="1" dirty="0" smtClean="0">
                <a:latin typeface="Arial" charset="0"/>
              </a:rPr>
              <a:t>					</a:t>
            </a:r>
            <a:r>
              <a:rPr lang="en-GB" sz="1600" i="1" dirty="0" smtClean="0">
                <a:solidFill>
                  <a:srgbClr val="993366"/>
                </a:solidFill>
                <a:latin typeface="Arial" charset="0"/>
              </a:rPr>
              <a:t>(Facilities Economics – Williams 1994)</a:t>
            </a:r>
            <a:endParaRPr lang="en-GB" sz="1600" i="1" dirty="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80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rgbClr val="800080"/>
                </a:solidFill>
                <a:latin typeface="Garamond" pitchFamily="18" charset="0"/>
              </a:rPr>
              <a:t>Risks to Value Engineering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762000"/>
            <a:r>
              <a:rPr lang="en-GB" sz="2800" b="1" dirty="0" smtClean="0">
                <a:solidFill>
                  <a:srgbClr val="993366"/>
                </a:solidFill>
                <a:latin typeface="Garamond" pitchFamily="18" charset="0"/>
              </a:rPr>
              <a:t> </a:t>
            </a:r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Over-Stated Performance Requirements</a:t>
            </a:r>
          </a:p>
          <a:p>
            <a:pPr marL="0" indent="0" defTabSz="762000"/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Excessive Budget</a:t>
            </a:r>
          </a:p>
          <a:p>
            <a:pPr marL="0" indent="0" defTabSz="762000"/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Poor Management</a:t>
            </a:r>
          </a:p>
          <a:p>
            <a:pPr marL="0" indent="0" defTabSz="762000"/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Too Little Time</a:t>
            </a:r>
          </a:p>
          <a:p>
            <a:pPr marL="0" indent="0" defTabSz="762000"/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Intransigence </a:t>
            </a:r>
          </a:p>
          <a:p>
            <a:pPr marL="0" indent="0" defTabSz="762000"/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Poor Procurement</a:t>
            </a:r>
          </a:p>
          <a:p>
            <a:pPr marL="0" indent="0" defTabSz="762000"/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Poor Budgetary Control </a:t>
            </a:r>
          </a:p>
          <a:p>
            <a:pPr marL="0" indent="0" defTabSz="762000"/>
            <a:r>
              <a:rPr lang="en-GB" b="1" dirty="0" smtClean="0">
                <a:solidFill>
                  <a:srgbClr val="993366"/>
                </a:solidFill>
                <a:latin typeface="Garamond" pitchFamily="18" charset="0"/>
              </a:rPr>
              <a:t> Inaccurate Estimating</a:t>
            </a:r>
          </a:p>
        </p:txBody>
      </p:sp>
      <p:sp>
        <p:nvSpPr>
          <p:cNvPr id="3" name="Oval 2"/>
          <p:cNvSpPr/>
          <p:nvPr/>
        </p:nvSpPr>
        <p:spPr>
          <a:xfrm>
            <a:off x="395536" y="1628800"/>
            <a:ext cx="280831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95536" y="3356992"/>
            <a:ext cx="3960440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11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666</Words>
  <Application>Microsoft Office PowerPoint</Application>
  <PresentationFormat>On-screen Show (4:3)</PresentationFormat>
  <Paragraphs>151</Paragraphs>
  <Slides>20</Slides>
  <Notes>1</Notes>
  <HiddenSlides>4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Custom Design</vt:lpstr>
      <vt:lpstr>PowerPoint Presentation</vt:lpstr>
      <vt:lpstr>PowerPoint Presentation</vt:lpstr>
      <vt:lpstr>Contents</vt:lpstr>
      <vt:lpstr>What is Benchmarking?</vt:lpstr>
      <vt:lpstr>Facilities costs in overall context </vt:lpstr>
      <vt:lpstr>The Outsourcing Conundrum</vt:lpstr>
      <vt:lpstr>The 3 Facets of Cost Control</vt:lpstr>
      <vt:lpstr>Value Engineering</vt:lpstr>
      <vt:lpstr>Risks to Value Engineering</vt:lpstr>
      <vt:lpstr>Facilities Value Management </vt:lpstr>
      <vt:lpstr>Value Management</vt:lpstr>
      <vt:lpstr>Why Bother with Benchmarking Facilities?</vt:lpstr>
      <vt:lpstr>Benchmarking -How?</vt:lpstr>
      <vt:lpstr>‘Normalised’ Data-set</vt:lpstr>
      <vt:lpstr>Conclusions</vt:lpstr>
      <vt:lpstr>Next….</vt:lpstr>
      <vt:lpstr>Value-managed Facilities Policy</vt:lpstr>
      <vt:lpstr>Conclusions</vt:lpstr>
      <vt:lpstr>  Challenges to financial benchmarking</vt:lpstr>
      <vt:lpstr>Premises Costs in Context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</dc:creator>
  <cp:lastModifiedBy>Bernard Williams</cp:lastModifiedBy>
  <cp:revision>206</cp:revision>
  <cp:lastPrinted>2012-10-24T13:19:00Z</cp:lastPrinted>
  <dcterms:created xsi:type="dcterms:W3CDTF">2012-10-09T08:56:46Z</dcterms:created>
  <dcterms:modified xsi:type="dcterms:W3CDTF">2013-06-13T18:24:43Z</dcterms:modified>
</cp:coreProperties>
</file>